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23"/>
  </p:notesMasterIdLst>
  <p:handoutMasterIdLst>
    <p:handoutMasterId r:id="rId24"/>
  </p:handoutMasterIdLst>
  <p:sldIdLst>
    <p:sldId id="357" r:id="rId2"/>
    <p:sldId id="446" r:id="rId3"/>
    <p:sldId id="394" r:id="rId4"/>
    <p:sldId id="402" r:id="rId5"/>
    <p:sldId id="403" r:id="rId6"/>
    <p:sldId id="404" r:id="rId7"/>
    <p:sldId id="396" r:id="rId8"/>
    <p:sldId id="397" r:id="rId9"/>
    <p:sldId id="405" r:id="rId10"/>
    <p:sldId id="406" r:id="rId11"/>
    <p:sldId id="407" r:id="rId12"/>
    <p:sldId id="408" r:id="rId13"/>
    <p:sldId id="409" r:id="rId14"/>
    <p:sldId id="410" r:id="rId15"/>
    <p:sldId id="411" r:id="rId16"/>
    <p:sldId id="412" r:id="rId17"/>
    <p:sldId id="413" r:id="rId18"/>
    <p:sldId id="414" r:id="rId19"/>
    <p:sldId id="415" r:id="rId20"/>
    <p:sldId id="416" r:id="rId21"/>
    <p:sldId id="445" r:id="rId22"/>
  </p:sldIdLst>
  <p:sldSz cx="9144000" cy="5143500" type="screen16x9"/>
  <p:notesSz cx="6761163" cy="9942513"/>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modifyVerifier cryptProviderType="rsaAES" cryptAlgorithmClass="hash" cryptAlgorithmType="typeAny" cryptAlgorithmSid="14" spinCount="100000" saltData="jX+ZuzFkX8KAiKKAq3ctfQ==" hashData="kMTs7wY9hmAo30DpIDsryxNGsqJOZq1fD81U2RmJZSHtZgculhd3ZvOndX1bUpOoYCXJhurxzQoknOZIlSqV1w=="/>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10E0"/>
    <a:srgbClr val="AB559B"/>
    <a:srgbClr val="005DA2"/>
    <a:srgbClr val="FF6201"/>
    <a:srgbClr val="FA9F86"/>
    <a:srgbClr val="C4C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74463" autoAdjust="0"/>
  </p:normalViewPr>
  <p:slideViewPr>
    <p:cSldViewPr snapToGrid="0">
      <p:cViewPr varScale="1">
        <p:scale>
          <a:sx n="126" d="100"/>
          <a:sy n="126" d="100"/>
        </p:scale>
        <p:origin x="91" y="1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0" d="100"/>
          <a:sy n="80" d="100"/>
        </p:scale>
        <p:origin x="316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4A79515A-5222-4F01-879C-8A4FDD1B0536}" type="datetimeFigureOut">
              <a:rPr lang="zh-CN" altLang="en-US" smtClean="0"/>
              <a:t>2024/7/4</a:t>
            </a:fld>
            <a:endParaRPr lang="zh-CN" altLang="en-US"/>
          </a:p>
        </p:txBody>
      </p:sp>
      <p:sp>
        <p:nvSpPr>
          <p:cNvPr id="4" name="页脚占位符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878FFAD9-53DE-42F6-98D8-C7F9888970C0}"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A09DE9EE-F82A-44FC-9338-200B4E080055}" type="datetimeFigureOut">
              <a:rPr lang="zh-CN" altLang="en-US" smtClean="0"/>
              <a:t>2024/7/4</a:t>
            </a:fld>
            <a:endParaRPr lang="zh-CN" altLang="en-US"/>
          </a:p>
        </p:txBody>
      </p:sp>
      <p:sp>
        <p:nvSpPr>
          <p:cNvPr id="4" name="幻灯片图像占位符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C6F8553E-6660-4B95-9869-B2777316F5C2}"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634727"/>
            <a:ext cx="3566160" cy="61722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76809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93166" y="1634727"/>
            <a:ext cx="3566160" cy="61722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zh-CN" altLang="en-US"/>
              <a:t>单击此处编辑母版文本样式</a:t>
            </a:r>
          </a:p>
        </p:txBody>
      </p:sp>
      <p:sp>
        <p:nvSpPr>
          <p:cNvPr id="6" name="Content Placeholder 5"/>
          <p:cNvSpPr>
            <a:spLocks noGrp="1"/>
          </p:cNvSpPr>
          <p:nvPr>
            <p:ph sz="quarter" idx="4"/>
          </p:nvPr>
        </p:nvSpPr>
        <p:spPr>
          <a:xfrm>
            <a:off x="449316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099C403-108C-4DD1-A7D7-1791313CAD60}" type="datetime1">
              <a:rPr lang="en-US" altLang="zh-CN" smtClean="0"/>
              <a:t>7/4/2024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11" name="表格 10"/>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A14010D-D7F9-453B-8CFC-260EF9CBB08A}" type="datetime1">
              <a:rPr lang="en-US" altLang="zh-CN" smtClean="0"/>
              <a:t>7/4/2024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6" name="表格 5"/>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64076-B25E-43A3-A775-52FD45DE12A3}" type="datetime1">
              <a:rPr lang="en-US" altLang="zh-CN" smtClean="0"/>
              <a:t>7/4/2024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783FDA4-53CF-4C89-A1EC-BB24DABFA69D}" type="slidenum">
              <a:rPr lang="zh-CN" altLang="en-US" smtClean="0"/>
              <a:t>‹#›</a:t>
            </a:fld>
            <a:endParaRPr lang="zh-CN" altLang="en-US"/>
          </a:p>
        </p:txBody>
      </p:sp>
      <p:sp>
        <p:nvSpPr>
          <p:cNvPr id="8" name="矩形 7"/>
          <p:cNvSpPr/>
          <p:nvPr userDrawn="1"/>
        </p:nvSpPr>
        <p:spPr>
          <a:xfrm>
            <a:off x="0" y="0"/>
            <a:ext cx="9144000" cy="49291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userDrawn="1"/>
        </p:nvPicPr>
        <p:blipFill>
          <a:blip r:embed="rId2"/>
          <a:stretch>
            <a:fillRect/>
          </a:stretch>
        </p:blipFill>
        <p:spPr>
          <a:xfrm>
            <a:off x="9525" y="0"/>
            <a:ext cx="776288" cy="1207294"/>
          </a:xfrm>
          <a:prstGeom prst="rect">
            <a:avLst/>
          </a:prstGeom>
          <a:noFill/>
          <a:ln w="9525">
            <a:noFill/>
          </a:ln>
        </p:spPr>
      </p:pic>
      <p:pic>
        <p:nvPicPr>
          <p:cNvPr id="10" name="内容占位符 4"/>
          <p:cNvPicPr>
            <a:picLocks noChangeAspect="1"/>
          </p:cNvPicPr>
          <p:nvPr userDrawn="1"/>
        </p:nvPicPr>
        <p:blipFill>
          <a:blip r:embed="rId3"/>
          <a:stretch>
            <a:fillRect/>
          </a:stretch>
        </p:blipFill>
        <p:spPr>
          <a:xfrm>
            <a:off x="6972305" y="60325"/>
            <a:ext cx="2036762" cy="382588"/>
          </a:xfrm>
          <a:prstGeom prst="rect">
            <a:avLst/>
          </a:prstGeom>
          <a:noFill/>
          <a:ln w="9525">
            <a:noFill/>
          </a:ln>
        </p:spPr>
      </p:pic>
      <p:sp>
        <p:nvSpPr>
          <p:cNvPr id="11" name="Title 1"/>
          <p:cNvSpPr>
            <a:spLocks noGrp="1"/>
          </p:cNvSpPr>
          <p:nvPr>
            <p:ph type="title"/>
          </p:nvPr>
        </p:nvSpPr>
        <p:spPr>
          <a:xfrm>
            <a:off x="900115" y="1"/>
            <a:ext cx="5957888" cy="492918"/>
          </a:xfrm>
        </p:spPr>
        <p:txBody>
          <a:bodyPr>
            <a:normAutofit/>
          </a:bodyPr>
          <a:lstStyle>
            <a:lvl1pPr>
              <a:defRPr sz="2400" b="1" spc="300">
                <a:solidFill>
                  <a:schemeClr val="bg1"/>
                </a:solidFill>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en-US" noProof="1"/>
          </a:p>
        </p:txBody>
      </p:sp>
      <p:graphicFrame>
        <p:nvGraphicFramePr>
          <p:cNvPr id="12" name="表格 11"/>
          <p:cNvGraphicFramePr>
            <a:graphicFrameLocks noGrp="1"/>
          </p:cNvGraphicFramePr>
          <p:nvPr userDrawn="1">
            <p:extLst>
              <p:ext uri="{D42A27DB-BD31-4B8C-83A1-F6EECF244321}">
                <p14:modId xmlns:p14="http://schemas.microsoft.com/office/powerpoint/2010/main" val="786342025"/>
              </p:ext>
            </p:extLst>
          </p:nvPr>
        </p:nvGraphicFramePr>
        <p:xfrm>
          <a:off x="-2830" y="666573"/>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5" name="图片 4">
            <a:extLst>
              <a:ext uri="{FF2B5EF4-FFF2-40B4-BE49-F238E27FC236}">
                <a16:creationId xmlns:a16="http://schemas.microsoft.com/office/drawing/2014/main" id="{B769826C-94B6-4056-B1BF-6ABFF5C6E0BE}"/>
              </a:ext>
            </a:extLst>
          </p:cNvPr>
          <p:cNvPicPr>
            <a:picLocks noChangeAspect="1"/>
          </p:cNvPicPr>
          <p:nvPr userDrawn="1"/>
        </p:nvPicPr>
        <p:blipFill>
          <a:blip r:embed="rId4"/>
          <a:stretch>
            <a:fillRect/>
          </a:stretch>
        </p:blipFill>
        <p:spPr>
          <a:xfrm>
            <a:off x="13817" y="4277090"/>
            <a:ext cx="736708" cy="866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68096" y="353632"/>
            <a:ext cx="3291840" cy="1303020"/>
          </a:xfrm>
        </p:spPr>
        <p:txBody>
          <a:bodyPr>
            <a:noAutofit/>
          </a:bodyPr>
          <a:lstStyle>
            <a:lvl1pPr>
              <a:lnSpc>
                <a:spcPct val="80000"/>
              </a:lnSpc>
              <a:defRPr sz="3000"/>
            </a:lvl1pPr>
          </a:lstStyle>
          <a:p>
            <a:r>
              <a:rPr lang="zh-CN" altLang="en-US"/>
              <a:t>单击此处编辑母版标题样式</a:t>
            </a:r>
            <a:endParaRPr lang="en-US" dirty="0"/>
          </a:p>
        </p:txBody>
      </p:sp>
      <p:sp>
        <p:nvSpPr>
          <p:cNvPr id="3" name="Content Placeholder 2"/>
          <p:cNvSpPr>
            <a:spLocks noGrp="1"/>
          </p:cNvSpPr>
          <p:nvPr>
            <p:ph idx="1"/>
          </p:nvPr>
        </p:nvSpPr>
        <p:spPr>
          <a:xfrm>
            <a:off x="4286250" y="617220"/>
            <a:ext cx="4258818" cy="3888486"/>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768096" y="1693129"/>
            <a:ext cx="3291840" cy="2821721"/>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33A8D93-222F-401C-BA18-146B4B408555}" type="datetime1">
              <a:rPr lang="en-US" altLang="zh-CN" smtClean="0"/>
              <a:t>7/4/2024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9" name="表格 8"/>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B62BCDD-7E13-4EAD-829B-FA05AD203A89}"/>
              </a:ext>
            </a:extLst>
          </p:cNvPr>
          <p:cNvPicPr>
            <a:picLocks noChangeAspect="1"/>
          </p:cNvPicPr>
          <p:nvPr userDrawn="1"/>
        </p:nvPicPr>
        <p:blipFill>
          <a:blip r:embed="rId2"/>
          <a:stretch>
            <a:fillRect/>
          </a:stretch>
        </p:blipFill>
        <p:spPr>
          <a:xfrm>
            <a:off x="8407292" y="4277090"/>
            <a:ext cx="736708" cy="86641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3BD95AE-C653-4456-90CF-492370F00119}" type="datetime1">
              <a:rPr lang="en-US" altLang="zh-CN" smtClean="0"/>
              <a:t>7/4/2024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7" name="表格 6"/>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aphicFrame>
        <p:nvGraphicFramePr>
          <p:cNvPr id="8" name="表格 7"/>
          <p:cNvGraphicFramePr>
            <a:graphicFrameLocks noGrp="1"/>
          </p:cNvGraphicFramePr>
          <p:nvPr userDrawn="1"/>
        </p:nvGraphicFramePr>
        <p:xfrm>
          <a:off x="149562" y="15240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571500"/>
            <a:ext cx="1971675" cy="405765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2951" y="571500"/>
            <a:ext cx="5686425" cy="40576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BD25C71-5AF4-486A-9554-72CA9D2CE856}" type="datetime1">
              <a:rPr lang="en-US" altLang="zh-CN" smtClean="0"/>
              <a:t>7/4/2024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cxnSp>
        <p:nvCxnSpPr>
          <p:cNvPr id="7" name="Straight Connector 6"/>
          <p:cNvCxnSpPr/>
          <p:nvPr/>
        </p:nvCxnSpPr>
        <p:spPr>
          <a:xfrm rot="5400000" flipV="1">
            <a:off x="7543800" y="44447"/>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bg2">
              <a:lumMod val="5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438912"/>
            <a:ext cx="7290054" cy="112471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714500"/>
            <a:ext cx="7290055" cy="3017520"/>
          </a:xfrm>
          <a:prstGeom prst="rect">
            <a:avLst/>
          </a:prstGeom>
        </p:spPr>
        <p:txBody>
          <a:bodyPr vert="horz" lIns="45720" tIns="45720" rIns="4572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8097" y="4853028"/>
            <a:ext cx="1615607"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300302E8-8207-4836-9AEA-E91729949E05}" type="datetime1">
              <a:rPr lang="en-US" altLang="zh-CN" smtClean="0"/>
              <a:t>7/4/2024</a:t>
            </a:fld>
            <a:endParaRPr lang="zh-CN" altLang="en-US"/>
          </a:p>
        </p:txBody>
      </p:sp>
      <p:sp>
        <p:nvSpPr>
          <p:cNvPr id="5" name="Footer Placeholder 4"/>
          <p:cNvSpPr>
            <a:spLocks noGrp="1"/>
          </p:cNvSpPr>
          <p:nvPr>
            <p:ph type="ftr" sz="quarter" idx="3"/>
          </p:nvPr>
        </p:nvSpPr>
        <p:spPr>
          <a:xfrm>
            <a:off x="3632200" y="4853028"/>
            <a:ext cx="4426094" cy="20574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8128000" y="4853028"/>
            <a:ext cx="730250"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1F5E3D0D-FE4C-47A7-B99B-FF98BB84CE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7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350" kern="1200">
          <a:solidFill>
            <a:schemeClr val="tx1"/>
          </a:solidFill>
          <a:latin typeface="+mn-lt"/>
          <a:ea typeface="+mn-ea"/>
          <a:cs typeface="+mn-cs"/>
        </a:defRPr>
      </a:lvl2pPr>
      <a:lvl3pPr marL="3359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6pPr>
      <a:lvl7pPr marL="7956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7pPr>
      <a:lvl8pPr marL="91186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8pPr>
      <a:lvl9pPr marL="10217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oleObject" Target="../embeddings/oleObject1.bin"/><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1</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116235" y="836417"/>
            <a:ext cx="7334912" cy="69646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工业机器人编程与系统集成</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59B6D81C-EE68-49EF-BC7F-9E82E1CFFCF3}"/>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06077341-6C51-4C37-BB64-522928FC7FD3}"/>
                  </a:ext>
                </a:extLst>
              </p:cNvPr>
              <p:cNvSpPr/>
              <p:nvPr/>
            </p:nvSpPr>
            <p:spPr>
              <a:xfrm>
                <a:off x="284812" y="503589"/>
                <a:ext cx="8574375" cy="710194"/>
              </a:xfrm>
              <a:prstGeom prst="rect">
                <a:avLst/>
              </a:prstGeom>
            </p:spPr>
            <p:txBody>
              <a:bodyPr wrap="square">
                <a:spAutoFit/>
              </a:bodyPr>
              <a:lstStyle/>
              <a:p>
                <a:pPr indent="266700">
                  <a:lnSpc>
                    <a:spcPct val="150000"/>
                  </a:lnSpc>
                </a:pPr>
                <a:r>
                  <a:rPr lang="en-US" altLang="zh-CN" sz="1400" b="1" kern="100" dirty="0">
                    <a:solidFill>
                      <a:srgbClr val="0070C0"/>
                    </a:solidFill>
                    <a:latin typeface="宋体" panose="02010600030101010101" pitchFamily="2" charset="-122"/>
                    <a:ea typeface="宋体" panose="02010600030101010101" pitchFamily="2" charset="-122"/>
                  </a:rPr>
                  <a:t>2.</a:t>
                </a:r>
                <a:r>
                  <a:rPr lang="zh-CN" altLang="zh-CN" sz="1400" b="1" kern="100" dirty="0">
                    <a:solidFill>
                      <a:srgbClr val="0070C0"/>
                    </a:solidFill>
                    <a:effectLst/>
                    <a:latin typeface="Times New Roman" panose="02020603050405020304" pitchFamily="18" charset="0"/>
                    <a:ea typeface="宋体" panose="02010600030101010101" pitchFamily="2" charset="-122"/>
                  </a:rPr>
                  <a:t>坐标旋转变换</a:t>
                </a:r>
                <a:endParaRPr lang="en-US"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zh-CN" altLang="zh-CN" sz="1400" b="1" kern="100" dirty="0">
                    <a:solidFill>
                      <a:srgbClr val="0070C0"/>
                    </a:solidFill>
                    <a:effectLst/>
                    <a:latin typeface="Times New Roman" panose="02020603050405020304" pitchFamily="18" charset="0"/>
                    <a:ea typeface="宋体" panose="02010600030101010101" pitchFamily="2" charset="-122"/>
                  </a:rPr>
                  <a:t>如图</a:t>
                </a:r>
                <a:r>
                  <a:rPr lang="en-US" altLang="zh-CN" sz="1400" b="1" kern="100" dirty="0">
                    <a:solidFill>
                      <a:srgbClr val="0070C0"/>
                    </a:solidFill>
                    <a:effectLst/>
                    <a:latin typeface="Times New Roman" panose="02020603050405020304" pitchFamily="18" charset="0"/>
                    <a:ea typeface="宋体" panose="02010600030101010101" pitchFamily="2" charset="-122"/>
                  </a:rPr>
                  <a:t>1-7</a:t>
                </a:r>
                <a:r>
                  <a:rPr lang="zh-CN" altLang="zh-CN" sz="1400" b="1" kern="100" dirty="0">
                    <a:solidFill>
                      <a:srgbClr val="0070C0"/>
                    </a:solidFill>
                    <a:effectLst/>
                    <a:latin typeface="Times New Roman" panose="02020603050405020304" pitchFamily="18" charset="0"/>
                    <a:ea typeface="宋体" panose="02010600030101010101" pitchFamily="2" charset="-122"/>
                  </a:rPr>
                  <a:t>所示，空间某一点</a:t>
                </a:r>
                <a:r>
                  <a:rPr lang="en-US" altLang="zh-CN" sz="1400" b="1" kern="100" dirty="0">
                    <a:solidFill>
                      <a:srgbClr val="0070C0"/>
                    </a:solidFill>
                    <a:effectLst/>
                    <a:latin typeface="Times New Roman" panose="02020603050405020304" pitchFamily="18" charset="0"/>
                    <a:ea typeface="宋体" panose="02010600030101010101" pitchFamily="2" charset="-122"/>
                  </a:rPr>
                  <a:t>A</a:t>
                </a:r>
                <a:r>
                  <a:rPr lang="zh-CN" altLang="zh-CN" sz="1400" b="1" kern="100" dirty="0">
                    <a:solidFill>
                      <a:srgbClr val="0070C0"/>
                    </a:solidFill>
                    <a:effectLst/>
                    <a:latin typeface="Times New Roman" panose="02020603050405020304" pitchFamily="18" charset="0"/>
                    <a:ea typeface="宋体" panose="02010600030101010101" pitchFamily="2" charset="-122"/>
                  </a:rPr>
                  <a:t>，坐标为（</a:t>
                </a:r>
                <a:r>
                  <a:rPr lang="en-US" altLang="zh-CN" sz="1400" b="1" kern="100" dirty="0">
                    <a:solidFill>
                      <a:srgbClr val="0070C0"/>
                    </a:solidFill>
                    <a:effectLst/>
                    <a:latin typeface="Times New Roman" panose="02020603050405020304" pitchFamily="18" charset="0"/>
                    <a:ea typeface="宋体" panose="02010600030101010101" pitchFamily="2" charset="-122"/>
                  </a:rPr>
                  <a:t>x</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y</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z</a:t>
                </a:r>
                <a:r>
                  <a:rPr lang="zh-CN" altLang="zh-CN" sz="1400" b="1" kern="100" dirty="0">
                    <a:solidFill>
                      <a:srgbClr val="0070C0"/>
                    </a:solidFill>
                    <a:effectLst/>
                    <a:latin typeface="Times New Roman" panose="02020603050405020304" pitchFamily="18" charset="0"/>
                    <a:ea typeface="宋体" panose="02010600030101010101" pitchFamily="2" charset="-122"/>
                  </a:rPr>
                  <a:t>），当它绕</a:t>
                </a:r>
                <a:r>
                  <a:rPr lang="en-US" altLang="zh-CN" sz="1400" b="1" kern="100" dirty="0">
                    <a:solidFill>
                      <a:srgbClr val="0070C0"/>
                    </a:solidFill>
                    <a:effectLst/>
                    <a:latin typeface="Times New Roman" panose="02020603050405020304" pitchFamily="18" charset="0"/>
                    <a:ea typeface="宋体" panose="02010600030101010101" pitchFamily="2" charset="-122"/>
                  </a:rPr>
                  <a:t>Z</a:t>
                </a:r>
                <a:r>
                  <a:rPr lang="zh-CN" altLang="zh-CN" sz="1400" b="1" kern="100" dirty="0">
                    <a:solidFill>
                      <a:srgbClr val="0070C0"/>
                    </a:solidFill>
                    <a:effectLst/>
                    <a:latin typeface="Times New Roman" panose="02020603050405020304" pitchFamily="18" charset="0"/>
                    <a:ea typeface="宋体" panose="02010600030101010101" pitchFamily="2" charset="-122"/>
                  </a:rPr>
                  <a:t>轴旋转θ角后至</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𝐀</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点，坐标为（</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𝐱</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𝐲</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𝒛</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a:t>
                </a:r>
              </a:p>
            </p:txBody>
          </p:sp>
        </mc:Choice>
        <mc:Fallback xmlns="">
          <p:sp>
            <p:nvSpPr>
              <p:cNvPr id="6" name="矩形 5">
                <a:extLst>
                  <a:ext uri="{FF2B5EF4-FFF2-40B4-BE49-F238E27FC236}">
                    <a16:creationId xmlns:a16="http://schemas.microsoft.com/office/drawing/2014/main" id="{06077341-6C51-4C37-BB64-522928FC7FD3}"/>
                  </a:ext>
                </a:extLst>
              </p:cNvPr>
              <p:cNvSpPr>
                <a:spLocks noRot="1" noChangeAspect="1" noMove="1" noResize="1" noEditPoints="1" noAdjustHandles="1" noChangeArrowheads="1" noChangeShapeType="1" noTextEdit="1"/>
              </p:cNvSpPr>
              <p:nvPr/>
            </p:nvSpPr>
            <p:spPr>
              <a:xfrm>
                <a:off x="284812" y="503589"/>
                <a:ext cx="8574375" cy="710194"/>
              </a:xfrm>
              <a:prstGeom prst="rect">
                <a:avLst/>
              </a:prstGeom>
              <a:blipFill>
                <a:blip r:embed="rId2"/>
                <a:stretch>
                  <a:fillRect r="-2276" b="-8621"/>
                </a:stretch>
              </a:blipFill>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6835960A-2BD6-4E5C-A355-5A6C2F27B6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63338" y="1170161"/>
            <a:ext cx="2465705" cy="2447925"/>
          </a:xfrm>
          <a:prstGeom prst="rect">
            <a:avLst/>
          </a:prstGeom>
          <a:noFill/>
          <a:ln>
            <a:noFill/>
          </a:ln>
        </p:spPr>
      </p:pic>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D13C9AE7-F88C-4AA4-9F75-8C8302C2ED48}"/>
                  </a:ext>
                </a:extLst>
              </p:cNvPr>
              <p:cNvSpPr/>
              <p:nvPr/>
            </p:nvSpPr>
            <p:spPr>
              <a:xfrm>
                <a:off x="1385913" y="3767031"/>
                <a:ext cx="2190664" cy="937051"/>
              </a:xfrm>
              <a:prstGeom prst="rect">
                <a:avLst/>
              </a:prstGeom>
            </p:spPr>
            <p:txBody>
              <a:bodyPr wrap="none">
                <a:spAutoFit/>
              </a:bodyPr>
              <a:lstStyle/>
              <a:p>
                <a14:m>
                  <m:oMath xmlns:m="http://schemas.openxmlformats.org/officeDocument/2006/math">
                    <m:d>
                      <m:dPr>
                        <m:begChr m:val="["/>
                        <m:endChr m:val="]"/>
                        <m:ctrlPr>
                          <a:rPr lang="zh-CN" altLang="zh-CN" i="1">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r>
                  <a:rPr lang="en-US" altLang="zh-CN" sz="1400" dirty="0">
                    <a:effectLst/>
                    <a:latin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cθ</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sθ</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sθ</m:t>
                                                </m:r>
                                              </m:e>
                                              <m:e>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cθ</m:t>
                                                </m:r>
                                              </m:e>
                                            </m:mr>
                                          </m:m>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1</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0</m:t>
                                                </m:r>
                                              </m:e>
                                            </m:mr>
                                          </m:m>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mr>
                              </m:m>
                            </m:e>
                          </m:mr>
                        </m:m>
                      </m:e>
                    </m:d>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endParaRPr lang="zh-CN" altLang="en-US" dirty="0"/>
              </a:p>
            </p:txBody>
          </p:sp>
        </mc:Choice>
        <mc:Fallback xmlns="">
          <p:sp>
            <p:nvSpPr>
              <p:cNvPr id="10" name="矩形 9">
                <a:extLst>
                  <a:ext uri="{FF2B5EF4-FFF2-40B4-BE49-F238E27FC236}">
                    <a16:creationId xmlns:a16="http://schemas.microsoft.com/office/drawing/2014/main" id="{D13C9AE7-F88C-4AA4-9F75-8C8302C2ED48}"/>
                  </a:ext>
                </a:extLst>
              </p:cNvPr>
              <p:cNvSpPr>
                <a:spLocks noRot="1" noChangeAspect="1" noMove="1" noResize="1" noEditPoints="1" noAdjustHandles="1" noChangeArrowheads="1" noChangeShapeType="1" noTextEdit="1"/>
              </p:cNvSpPr>
              <p:nvPr/>
            </p:nvSpPr>
            <p:spPr>
              <a:xfrm>
                <a:off x="1385913" y="3767031"/>
                <a:ext cx="2190664" cy="937051"/>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a:extLst>
                  <a:ext uri="{FF2B5EF4-FFF2-40B4-BE49-F238E27FC236}">
                    <a16:creationId xmlns:a16="http://schemas.microsoft.com/office/drawing/2014/main" id="{39FEFACE-ACC1-4AD6-94DF-EA71C1C2423E}"/>
                  </a:ext>
                </a:extLst>
              </p:cNvPr>
              <p:cNvSpPr/>
              <p:nvPr/>
            </p:nvSpPr>
            <p:spPr>
              <a:xfrm>
                <a:off x="5044190" y="1581878"/>
                <a:ext cx="2743200" cy="1260217"/>
              </a:xfrm>
              <a:prstGeom prst="rect">
                <a:avLst/>
              </a:prstGeom>
            </p:spPr>
            <p:txBody>
              <a:bodyPr wrap="square">
                <a:spAutoFit/>
              </a:bodyPr>
              <a:lstStyle/>
              <a:p>
                <a:pPr indent="266700">
                  <a:lnSpc>
                    <a:spcPct val="150000"/>
                  </a:lnSpc>
                </a:pPr>
                <a:r>
                  <a:rPr lang="zh-CN" altLang="zh-CN" sz="1400" b="1" kern="100" dirty="0">
                    <a:solidFill>
                      <a:srgbClr val="FF0000"/>
                    </a:solidFill>
                    <a:latin typeface="Times New Roman" panose="02020603050405020304" pitchFamily="18" charset="0"/>
                    <a:ea typeface="宋体" panose="02010600030101010101" pitchFamily="2" charset="-122"/>
                  </a:rPr>
                  <a:t>绕</a:t>
                </a:r>
                <a:r>
                  <a:rPr lang="en-US" altLang="zh-CN" sz="1400" b="1" kern="100" dirty="0">
                    <a:solidFill>
                      <a:srgbClr val="FF0000"/>
                    </a:solidFill>
                    <a:effectLst/>
                    <a:latin typeface="Times New Roman" panose="02020603050405020304" pitchFamily="18" charset="0"/>
                    <a:ea typeface="宋体" panose="02010600030101010101" pitchFamily="2" charset="-122"/>
                  </a:rPr>
                  <a:t>X</a:t>
                </a:r>
                <a:r>
                  <a:rPr lang="zh-CN" altLang="zh-CN" sz="1400" b="1" kern="100" dirty="0">
                    <a:solidFill>
                      <a:srgbClr val="FF0000"/>
                    </a:solidFill>
                    <a:effectLst/>
                    <a:latin typeface="Times New Roman" panose="02020603050405020304" pitchFamily="18" charset="0"/>
                    <a:ea typeface="宋体" panose="02010600030101010101" pitchFamily="2" charset="-122"/>
                  </a:rPr>
                  <a:t>轴旋转θ角的矩阵表达式：</a:t>
                </a:r>
              </a:p>
              <a:p>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r>
                  <a:rPr lang="en-US" altLang="zh-CN" sz="1400" dirty="0">
                    <a:effectLst/>
                    <a:latin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0</m:t>
                                                </m:r>
                                              </m:e>
                                              <m:e>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cθ</m:t>
                                                </m:r>
                                              </m:e>
                                            </m:mr>
                                          </m:m>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𝑠</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θ</m:t>
                                                </m:r>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𝑠</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θ</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𝑐</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θ</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0</m:t>
                                                </m:r>
                                              </m:e>
                                            </m:mr>
                                          </m:m>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1</m:t>
                                                </m:r>
                                              </m:e>
                                            </m:mr>
                                          </m:m>
                                        </m:e>
                                      </m:mr>
                                    </m:m>
                                  </m:e>
                                </m:mr>
                              </m:m>
                            </m:e>
                          </m:mr>
                        </m:m>
                      </m:e>
                    </m:d>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endParaRPr lang="zh-CN" altLang="en-US" dirty="0"/>
              </a:p>
            </p:txBody>
          </p:sp>
        </mc:Choice>
        <mc:Fallback xmlns="">
          <p:sp>
            <p:nvSpPr>
              <p:cNvPr id="11" name="矩形 10">
                <a:extLst>
                  <a:ext uri="{FF2B5EF4-FFF2-40B4-BE49-F238E27FC236}">
                    <a16:creationId xmlns:a16="http://schemas.microsoft.com/office/drawing/2014/main" id="{39FEFACE-ACC1-4AD6-94DF-EA71C1C2423E}"/>
                  </a:ext>
                </a:extLst>
              </p:cNvPr>
              <p:cNvSpPr>
                <a:spLocks noRot="1" noChangeAspect="1" noMove="1" noResize="1" noEditPoints="1" noAdjustHandles="1" noChangeArrowheads="1" noChangeShapeType="1" noTextEdit="1"/>
              </p:cNvSpPr>
              <p:nvPr/>
            </p:nvSpPr>
            <p:spPr>
              <a:xfrm>
                <a:off x="5044190" y="1581878"/>
                <a:ext cx="2743200" cy="1260217"/>
              </a:xfrm>
              <a:prstGeom prst="rect">
                <a:avLst/>
              </a:prstGeom>
              <a:blipFill>
                <a:blip r:embed="rId5"/>
                <a:stretch>
                  <a:fillRect r="-288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矩形 12">
                <a:extLst>
                  <a:ext uri="{FF2B5EF4-FFF2-40B4-BE49-F238E27FC236}">
                    <a16:creationId xmlns:a16="http://schemas.microsoft.com/office/drawing/2014/main" id="{60C2240E-4707-4C19-B5C4-D36D05ECF61C}"/>
                  </a:ext>
                </a:extLst>
              </p:cNvPr>
              <p:cNvSpPr/>
              <p:nvPr/>
            </p:nvSpPr>
            <p:spPr>
              <a:xfrm>
                <a:off x="5044190" y="3040653"/>
                <a:ext cx="3237876" cy="1260217"/>
              </a:xfrm>
              <a:prstGeom prst="rect">
                <a:avLst/>
              </a:prstGeom>
            </p:spPr>
            <p:txBody>
              <a:bodyPr wrap="square">
                <a:spAutoFit/>
              </a:bodyPr>
              <a:lstStyle/>
              <a:p>
                <a:pPr indent="266700">
                  <a:lnSpc>
                    <a:spcPct val="150000"/>
                  </a:lnSpc>
                </a:pPr>
                <a:r>
                  <a:rPr lang="zh-CN" altLang="zh-CN" sz="1400" b="1" kern="100" dirty="0">
                    <a:solidFill>
                      <a:srgbClr val="FF0000"/>
                    </a:solidFill>
                    <a:latin typeface="Times New Roman" panose="02020603050405020304" pitchFamily="18" charset="0"/>
                    <a:ea typeface="宋体" panose="02010600030101010101" pitchFamily="2" charset="-122"/>
                  </a:rPr>
                  <a:t>绕</a:t>
                </a:r>
                <a:r>
                  <a:rPr lang="en-US" altLang="zh-CN" sz="1400" b="1" kern="100" dirty="0">
                    <a:solidFill>
                      <a:srgbClr val="FF0000"/>
                    </a:solidFill>
                    <a:effectLst/>
                    <a:latin typeface="Times New Roman" panose="02020603050405020304" pitchFamily="18" charset="0"/>
                    <a:ea typeface="宋体" panose="02010600030101010101" pitchFamily="2" charset="-122"/>
                  </a:rPr>
                  <a:t>Y</a:t>
                </a:r>
                <a:r>
                  <a:rPr lang="zh-CN" altLang="zh-CN" sz="1400" b="1" kern="100" dirty="0">
                    <a:solidFill>
                      <a:srgbClr val="FF0000"/>
                    </a:solidFill>
                    <a:effectLst/>
                    <a:latin typeface="Times New Roman" panose="02020603050405020304" pitchFamily="18" charset="0"/>
                    <a:ea typeface="宋体" panose="02010600030101010101" pitchFamily="2" charset="-122"/>
                  </a:rPr>
                  <a:t>轴旋转θ角的矩阵表达式：</a:t>
                </a:r>
              </a:p>
              <a:p>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sSup>
                                      <m:sSupPr>
                                        <m:ctrlPr>
                                          <a:rPr lang="zh-CN" altLang="zh-CN" i="1">
                                            <a:effectLst/>
                                            <a:latin typeface="Cambria Math" panose="02040503050406030204" pitchFamily="18" charset="0"/>
                                            <a:ea typeface="Cambria Math" panose="02040503050406030204" pitchFamily="18" charset="0"/>
                                          </a:rPr>
                                        </m:ctrlPr>
                                      </m:sSupP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sup>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sup>
                                    </m:sSup>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r>
                  <a:rPr lang="en-US" altLang="zh-CN" sz="1400" dirty="0">
                    <a:effectLst/>
                    <a:latin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cθ</m:t>
                                                </m:r>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𝑠</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𝜃</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  0</m:t>
                                                </m:r>
                                              </m:e>
                                              <m:e>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   1</m:t>
                                                </m:r>
                                              </m:e>
                                            </m:mr>
                                          </m:m>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0 </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sθ</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𝑐</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θ</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0</m:t>
                                                </m:r>
                                              </m:e>
                                            </m:mr>
                                          </m:m>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    </m:t>
                                          </m:r>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mr>
                              </m:m>
                            </m:e>
                          </m:mr>
                        </m:m>
                      </m:e>
                    </m:d>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m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d>
                  </m:oMath>
                </a14:m>
                <a:r>
                  <a:rPr lang="en-US" altLang="zh-CN" sz="1400" dirty="0">
                    <a:effectLst/>
                    <a:latin typeface="宋体" panose="02010600030101010101" pitchFamily="2" charset="-122"/>
                    <a:cs typeface="Times New Roman" panose="02020603050405020304" pitchFamily="18" charset="0"/>
                  </a:rPr>
                  <a:t> </a:t>
                </a:r>
                <a:endParaRPr lang="zh-CN" altLang="en-US" dirty="0"/>
              </a:p>
            </p:txBody>
          </p:sp>
        </mc:Choice>
        <mc:Fallback xmlns="">
          <p:sp>
            <p:nvSpPr>
              <p:cNvPr id="13" name="矩形 12">
                <a:extLst>
                  <a:ext uri="{FF2B5EF4-FFF2-40B4-BE49-F238E27FC236}">
                    <a16:creationId xmlns:a16="http://schemas.microsoft.com/office/drawing/2014/main" id="{60C2240E-4707-4C19-B5C4-D36D05ECF61C}"/>
                  </a:ext>
                </a:extLst>
              </p:cNvPr>
              <p:cNvSpPr>
                <a:spLocks noRot="1" noChangeAspect="1" noMove="1" noResize="1" noEditPoints="1" noAdjustHandles="1" noChangeArrowheads="1" noChangeShapeType="1" noTextEdit="1"/>
              </p:cNvSpPr>
              <p:nvPr/>
            </p:nvSpPr>
            <p:spPr>
              <a:xfrm>
                <a:off x="5044190" y="3040653"/>
                <a:ext cx="3237876" cy="1260217"/>
              </a:xfrm>
              <a:prstGeom prst="rect">
                <a:avLst/>
              </a:prstGeom>
              <a:blipFill>
                <a:blip r:embed="rId6"/>
                <a:stretch>
                  <a:fillRect/>
                </a:stretch>
              </a:blipFill>
            </p:spPr>
            <p:txBody>
              <a:bodyPr/>
              <a:lstStyle/>
              <a:p>
                <a:r>
                  <a:rPr lang="zh-CN" altLang="en-US">
                    <a:noFill/>
                  </a:rPr>
                  <a:t> </a:t>
                </a:r>
              </a:p>
            </p:txBody>
          </p:sp>
        </mc:Fallback>
      </mc:AlternateContent>
      <p:sp>
        <p:nvSpPr>
          <p:cNvPr id="14" name="日期占位符 8">
            <a:extLst>
              <a:ext uri="{FF2B5EF4-FFF2-40B4-BE49-F238E27FC236}">
                <a16:creationId xmlns:a16="http://schemas.microsoft.com/office/drawing/2014/main" id="{2722E347-89D0-4487-8BA2-C6374C749352}"/>
              </a:ext>
            </a:extLst>
          </p:cNvPr>
          <p:cNvSpPr>
            <a:spLocks noGrp="1"/>
          </p:cNvSpPr>
          <p:nvPr>
            <p:ph type="dt" sz="half" idx="10"/>
          </p:nvPr>
        </p:nvSpPr>
        <p:spPr>
          <a:xfrm>
            <a:off x="768097" y="4853028"/>
            <a:ext cx="1615607" cy="205740"/>
          </a:xfrm>
        </p:spPr>
        <p:txBody>
          <a:bodyPr/>
          <a:lstStyle/>
          <a:p>
            <a:fld id="{7435828E-AE2C-449E-9865-1D61F5C664A1}" type="datetime1">
              <a:rPr lang="en-US" altLang="zh-CN" smtClean="0"/>
              <a:t>7/4/2024</a:t>
            </a:fld>
            <a:endParaRPr lang="zh-CN" altLang="en-US" dirty="0"/>
          </a:p>
        </p:txBody>
      </p:sp>
    </p:spTree>
    <p:extLst>
      <p:ext uri="{BB962C8B-B14F-4D97-AF65-F5344CB8AC3E}">
        <p14:creationId xmlns:p14="http://schemas.microsoft.com/office/powerpoint/2010/main" val="1136024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4EA41290-FE51-41FD-AAF0-42F3A7AE0C1A}"/>
                  </a:ext>
                </a:extLst>
              </p:cNvPr>
              <p:cNvSpPr/>
              <p:nvPr/>
            </p:nvSpPr>
            <p:spPr>
              <a:xfrm>
                <a:off x="432000" y="524165"/>
                <a:ext cx="8280000" cy="705065"/>
              </a:xfrm>
              <a:prstGeom prst="rect">
                <a:avLst/>
              </a:prstGeom>
            </p:spPr>
            <p:txBody>
              <a:bodyPr wrap="square">
                <a:spAutoFit/>
              </a:bodyPr>
              <a:lstStyle/>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a:t>
                </a:r>
                <a:r>
                  <a:rPr lang="zh-CN" altLang="zh-CN" sz="1400" b="1" kern="100" dirty="0">
                    <a:solidFill>
                      <a:srgbClr val="FF0000"/>
                    </a:solidFill>
                    <a:effectLst/>
                    <a:latin typeface="Times New Roman" panose="02020603050405020304" pitchFamily="18" charset="0"/>
                    <a:ea typeface="宋体" panose="02010600030101010101" pitchFamily="2" charset="-122"/>
                  </a:rPr>
                  <a:t>例</a:t>
                </a:r>
                <a:r>
                  <a:rPr lang="en-US" altLang="zh-CN" sz="1400" b="1" kern="100" dirty="0">
                    <a:solidFill>
                      <a:srgbClr val="FF0000"/>
                    </a:solidFill>
                    <a:effectLst/>
                    <a:latin typeface="宋体" panose="02010600030101010101" pitchFamily="2" charset="-122"/>
                    <a:ea typeface="宋体" panose="02010600030101010101" pitchFamily="2" charset="-122"/>
                  </a:rPr>
                  <a:t>]</a:t>
                </a:r>
                <a:r>
                  <a:rPr lang="zh-CN" altLang="zh-CN" sz="1400" b="1" kern="100" dirty="0">
                    <a:solidFill>
                      <a:srgbClr val="0070C0"/>
                    </a:solidFill>
                    <a:effectLst/>
                    <a:latin typeface="Times New Roman" panose="02020603050405020304" pitchFamily="18" charset="0"/>
                    <a:ea typeface="宋体" panose="02010600030101010101" pitchFamily="2" charset="-122"/>
                  </a:rPr>
                  <a:t>已知坐标系中点</a:t>
                </a:r>
                <a:r>
                  <a:rPr lang="en-US" altLang="zh-CN" sz="1400" b="1" kern="100" dirty="0">
                    <a:solidFill>
                      <a:srgbClr val="0070C0"/>
                    </a:solidFill>
                    <a:effectLst/>
                    <a:latin typeface="Times New Roman" panose="02020603050405020304" pitchFamily="18" charset="0"/>
                    <a:ea typeface="宋体" panose="02010600030101010101" pitchFamily="2" charset="-122"/>
                  </a:rPr>
                  <a:t>U</a:t>
                </a:r>
                <a:r>
                  <a:rPr lang="zh-CN" altLang="zh-CN" sz="1400" b="1" kern="100" dirty="0">
                    <a:solidFill>
                      <a:srgbClr val="0070C0"/>
                    </a:solidFill>
                    <a:effectLst/>
                    <a:latin typeface="Times New Roman" panose="02020603050405020304" pitchFamily="18" charset="0"/>
                    <a:ea typeface="宋体" panose="02010600030101010101" pitchFamily="2" charset="-122"/>
                  </a:rPr>
                  <a:t>的位置矢量为</a:t>
                </a:r>
                <a14:m>
                  <m:oMath xmlns:m="http://schemas.openxmlformats.org/officeDocument/2006/math">
                    <m:r>
                      <a:rPr lang="en-US" altLang="zh-CN" sz="1400" b="1" i="1" kern="100">
                        <a:solidFill>
                          <a:srgbClr val="0070C0"/>
                        </a:solidFill>
                        <a:effectLst/>
                        <a:latin typeface="Cambria Math" panose="02040503050406030204" pitchFamily="18" charset="0"/>
                        <a:ea typeface="宋体" panose="02010600030101010101" pitchFamily="2" charset="-122"/>
                      </a:rPr>
                      <m:t>𝐔</m:t>
                    </m:r>
                    <m:r>
                      <a:rPr lang="en-US" altLang="zh-CN" sz="1400" b="1" kern="100">
                        <a:solidFill>
                          <a:srgbClr val="0070C0"/>
                        </a:solidFill>
                        <a:effectLst/>
                        <a:latin typeface="Cambria Math" panose="02040503050406030204" pitchFamily="18" charset="0"/>
                        <a:ea typeface="宋体" panose="02010600030101010101" pitchFamily="2" charset="-122"/>
                      </a:rPr>
                      <m:t>=</m:t>
                    </m:r>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𝟕</m:t>
                                        </m:r>
                                      </m:e>
                                      <m:e>
                                        <m:r>
                                          <a:rPr lang="en-US" altLang="zh-CN" sz="1400" b="1" i="1" kern="100">
                                            <a:solidFill>
                                              <a:srgbClr val="0070C0"/>
                                            </a:solidFill>
                                            <a:effectLst/>
                                            <a:latin typeface="Cambria Math" panose="02040503050406030204" pitchFamily="18" charset="0"/>
                                            <a:ea typeface="宋体" panose="02010600030101010101" pitchFamily="2" charset="-122"/>
                                          </a:rPr>
                                          <m:t>𝟑</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𝟐</m:t>
                                        </m:r>
                                      </m:e>
                                      <m:e>
                                        <m:r>
                                          <a:rPr lang="en-US" altLang="zh-CN" sz="1400" b="1" i="1" kern="100">
                                            <a:solidFill>
                                              <a:srgbClr val="0070C0"/>
                                            </a:solidFill>
                                            <a:effectLst/>
                                            <a:latin typeface="Cambria Math" panose="02040503050406030204" pitchFamily="18" charset="0"/>
                                            <a:ea typeface="宋体" panose="02010600030101010101" pitchFamily="2" charset="-122"/>
                                          </a:rPr>
                                          <m:t>𝟏</m:t>
                                        </m:r>
                                      </m:e>
                                    </m:mr>
                                  </m:m>
                                </m:e>
                              </m:mr>
                            </m:m>
                          </m:e>
                        </m:d>
                      </m:e>
                      <m:sup>
                        <m:r>
                          <a:rPr lang="en-US" altLang="zh-CN" sz="1400" b="1" i="1" kern="100">
                            <a:solidFill>
                              <a:srgbClr val="0070C0"/>
                            </a:solidFill>
                            <a:effectLst/>
                            <a:latin typeface="Cambria Math" panose="02040503050406030204" pitchFamily="18" charset="0"/>
                            <a:ea typeface="宋体" panose="02010600030101010101" pitchFamily="2" charset="-122"/>
                          </a:rPr>
                          <m:t>𝑻</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，将此点绕</a:t>
                </a:r>
                <a:r>
                  <a:rPr lang="en-US" altLang="zh-CN" sz="1400" b="1" kern="100" dirty="0">
                    <a:solidFill>
                      <a:srgbClr val="0070C0"/>
                    </a:solidFill>
                    <a:effectLst/>
                    <a:latin typeface="Times New Roman" panose="02020603050405020304" pitchFamily="18" charset="0"/>
                    <a:ea typeface="宋体" panose="02010600030101010101" pitchFamily="2" charset="-122"/>
                  </a:rPr>
                  <a:t>Z</a:t>
                </a:r>
                <a:r>
                  <a:rPr lang="zh-CN" altLang="zh-CN" sz="1400" b="1" kern="100" dirty="0">
                    <a:solidFill>
                      <a:srgbClr val="0070C0"/>
                    </a:solidFill>
                    <a:effectLst/>
                    <a:latin typeface="Times New Roman" panose="02020603050405020304" pitchFamily="18" charset="0"/>
                    <a:ea typeface="宋体" panose="02010600030101010101" pitchFamily="2" charset="-122"/>
                  </a:rPr>
                  <a:t>轴旋转</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a:solidFill>
                              <a:srgbClr val="0070C0"/>
                            </a:solidFill>
                            <a:effectLst/>
                            <a:latin typeface="Cambria Math" panose="02040503050406030204" pitchFamily="18" charset="0"/>
                            <a:ea typeface="宋体" panose="02010600030101010101" pitchFamily="2" charset="-122"/>
                          </a:rPr>
                          <m:t>𝟎</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，再绕</a:t>
                </a:r>
                <a:r>
                  <a:rPr lang="en-US" altLang="zh-CN" sz="1400" b="1" kern="100" dirty="0">
                    <a:solidFill>
                      <a:srgbClr val="0070C0"/>
                    </a:solidFill>
                    <a:effectLst/>
                    <a:latin typeface="Times New Roman" panose="02020603050405020304" pitchFamily="18" charset="0"/>
                    <a:ea typeface="宋体" panose="02010600030101010101" pitchFamily="2" charset="-122"/>
                  </a:rPr>
                  <a:t>Y</a:t>
                </a:r>
                <a:r>
                  <a:rPr lang="zh-CN" altLang="zh-CN" sz="1400" b="1" kern="100" dirty="0">
                    <a:solidFill>
                      <a:srgbClr val="0070C0"/>
                    </a:solidFill>
                    <a:effectLst/>
                    <a:latin typeface="Times New Roman" panose="02020603050405020304" pitchFamily="18" charset="0"/>
                    <a:ea typeface="宋体" panose="02010600030101010101" pitchFamily="2" charset="-122"/>
                  </a:rPr>
                  <a:t>轴旋转</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a:solidFill>
                              <a:srgbClr val="0070C0"/>
                            </a:solidFill>
                            <a:effectLst/>
                            <a:latin typeface="Cambria Math" panose="02040503050406030204" pitchFamily="18" charset="0"/>
                            <a:ea typeface="宋体" panose="02010600030101010101" pitchFamily="2" charset="-122"/>
                          </a:rPr>
                          <m:t>𝟎</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，求旋转后所得的点</a:t>
                </a:r>
                <a:r>
                  <a:rPr lang="en-US" altLang="zh-CN" sz="1400" b="1" kern="100" dirty="0">
                    <a:solidFill>
                      <a:srgbClr val="0070C0"/>
                    </a:solidFill>
                    <a:effectLst/>
                    <a:latin typeface="Times New Roman" panose="02020603050405020304" pitchFamily="18" charset="0"/>
                    <a:ea typeface="宋体" panose="02010600030101010101" pitchFamily="2" charset="-122"/>
                  </a:rPr>
                  <a:t>W</a:t>
                </a:r>
                <a:r>
                  <a:rPr lang="zh-CN" altLang="zh-CN" sz="1400" b="1" kern="100" dirty="0">
                    <a:solidFill>
                      <a:srgbClr val="0070C0"/>
                    </a:solidFill>
                    <a:effectLst/>
                    <a:latin typeface="Times New Roman" panose="02020603050405020304" pitchFamily="18" charset="0"/>
                    <a:ea typeface="宋体" panose="02010600030101010101" pitchFamily="2" charset="-122"/>
                  </a:rPr>
                  <a:t>。</a:t>
                </a:r>
              </a:p>
            </p:txBody>
          </p:sp>
        </mc:Choice>
        <mc:Fallback xmlns="">
          <p:sp>
            <p:nvSpPr>
              <p:cNvPr id="2" name="矩形 1">
                <a:extLst>
                  <a:ext uri="{FF2B5EF4-FFF2-40B4-BE49-F238E27FC236}">
                    <a16:creationId xmlns:a16="http://schemas.microsoft.com/office/drawing/2014/main" id="{4EA41290-FE51-41FD-AAF0-42F3A7AE0C1A}"/>
                  </a:ext>
                </a:extLst>
              </p:cNvPr>
              <p:cNvSpPr>
                <a:spLocks noRot="1" noChangeAspect="1" noMove="1" noResize="1" noEditPoints="1" noAdjustHandles="1" noChangeArrowheads="1" noChangeShapeType="1" noTextEdit="1"/>
              </p:cNvSpPr>
              <p:nvPr/>
            </p:nvSpPr>
            <p:spPr>
              <a:xfrm>
                <a:off x="432000" y="524165"/>
                <a:ext cx="8280000" cy="705065"/>
              </a:xfrm>
              <a:prstGeom prst="rect">
                <a:avLst/>
              </a:prstGeom>
              <a:blipFill>
                <a:blip r:embed="rId2"/>
                <a:stretch>
                  <a:fillRect l="-221" r="-2356" b="-775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22EE781D-7AC2-4C69-BC31-4AD1DD199E72}"/>
                  </a:ext>
                </a:extLst>
              </p:cNvPr>
              <p:cNvSpPr/>
              <p:nvPr/>
            </p:nvSpPr>
            <p:spPr>
              <a:xfrm>
                <a:off x="1412823" y="1280846"/>
                <a:ext cx="6318354" cy="1929182"/>
              </a:xfrm>
              <a:prstGeom prst="rect">
                <a:avLst/>
              </a:prstGeom>
            </p:spPr>
            <p:txBody>
              <a:bodyPr wrap="square">
                <a:spAutoFit/>
              </a:bodyPr>
              <a:lstStyle/>
              <a:p>
                <a:pPr indent="266700">
                  <a:lnSpc>
                    <a:spcPct val="150000"/>
                  </a:lnSpc>
                </a:pPr>
                <a:r>
                  <a:rPr lang="zh-CN" altLang="zh-CN" sz="1400" b="1" kern="100" dirty="0">
                    <a:solidFill>
                      <a:srgbClr val="FF0000"/>
                    </a:solidFill>
                    <a:latin typeface="Times New Roman" panose="02020603050405020304" pitchFamily="18" charset="0"/>
                    <a:ea typeface="宋体" panose="02010600030101010101" pitchFamily="2" charset="-122"/>
                  </a:rPr>
                  <a:t>根据算子左乘表示相对于固定坐标系进行变换的原则</a:t>
                </a:r>
                <a:r>
                  <a:rPr lang="zh-CN" altLang="zh-CN" sz="1400" b="1" kern="100" dirty="0">
                    <a:solidFill>
                      <a:srgbClr val="0070C0"/>
                    </a:solidFill>
                    <a:latin typeface="Times New Roman" panose="02020603050405020304" pitchFamily="18" charset="0"/>
                    <a:ea typeface="宋体" panose="02010600030101010101" pitchFamily="2" charset="-122"/>
                  </a:rPr>
                  <a:t>，得到：</a:t>
                </a:r>
              </a:p>
              <a:p>
                <a:pPr indent="266700">
                  <a:lnSpc>
                    <a:spcPct val="150000"/>
                  </a:lnSpc>
                </a:pPr>
                <a:r>
                  <a:rPr lang="en-US" altLang="zh-CN" sz="1400" b="1" kern="100" dirty="0">
                    <a:solidFill>
                      <a:srgbClr val="0070C0"/>
                    </a:solidFill>
                    <a:effectLst/>
                    <a:latin typeface="宋体" panose="02010600030101010101" pitchFamily="2" charset="-122"/>
                    <a:ea typeface="宋体" panose="02010600030101010101" pitchFamily="2" charset="-122"/>
                  </a:rPr>
                  <a:t>W = Rot(Y</a:t>
                </a:r>
                <a:r>
                  <a:rPr lang="zh-CN"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𝟎</m:t>
                        </m:r>
                      </m:sup>
                    </m:sSup>
                  </m:oMath>
                </a14:m>
                <a:r>
                  <a:rPr lang="en-US" altLang="zh-CN" sz="1400" b="1" kern="100" dirty="0">
                    <a:solidFill>
                      <a:srgbClr val="0070C0"/>
                    </a:solidFill>
                    <a:effectLst/>
                    <a:latin typeface="宋体" panose="02010600030101010101" pitchFamily="2" charset="-122"/>
                    <a:ea typeface="宋体" panose="02010600030101010101" pitchFamily="2" charset="-122"/>
                  </a:rPr>
                  <a:t>)</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Rot(Z</a:t>
                </a:r>
                <a:r>
                  <a:rPr lang="zh-CN"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𝟎</m:t>
                        </m:r>
                      </m:sup>
                    </m:sSup>
                  </m:oMath>
                </a14:m>
                <a:r>
                  <a:rPr lang="en-US" altLang="zh-CN" sz="1400" b="1" kern="100" dirty="0">
                    <a:solidFill>
                      <a:srgbClr val="0070C0"/>
                    </a:solidFill>
                    <a:effectLst/>
                    <a:latin typeface="宋体" panose="02010600030101010101" pitchFamily="2" charset="-122"/>
                    <a:ea typeface="宋体" panose="02010600030101010101" pitchFamily="2" charset="-122"/>
                  </a:rPr>
                  <a:t>)</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U</a:t>
                </a:r>
                <a:endParaRPr lang="zh-CN"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en-US" altLang="zh-CN" sz="1400" kern="100" dirty="0">
                    <a:effectLst/>
                    <a:latin typeface="宋体" panose="02010600030101010101" pitchFamily="2" charset="-122"/>
                    <a:ea typeface="宋体" panose="02010600030101010101" pitchFamily="2" charset="-122"/>
                  </a:rPr>
                  <a:t>= </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0</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0</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   0</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0</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0</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   0</m:t>
                                          </m:r>
                                        </m:e>
                                      </m:mr>
                                      <m:mr>
                                        <m:e>
                                          <m:r>
                                            <a:rPr lang="en-US" altLang="zh-CN" sz="1400" i="1" kern="100">
                                              <a:effectLst/>
                                              <a:latin typeface="Cambria Math" panose="02040503050406030204" pitchFamily="18" charset="0"/>
                                              <a:ea typeface="宋体" panose="02010600030101010101" pitchFamily="2" charset="-122"/>
                                            </a:rPr>
                                            <m:t>   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3</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2</m:t>
                                    </m:r>
                                  </m:e>
                                </m:mr>
                                <m:mr>
                                  <m:e>
                                    <m:r>
                                      <a:rPr lang="en-US" altLang="zh-CN" sz="1400" i="1" kern="100">
                                        <a:effectLst/>
                                        <a:latin typeface="Cambria Math" panose="02040503050406030204" pitchFamily="18" charset="0"/>
                                        <a:ea typeface="宋体" panose="02010600030101010101" pitchFamily="2" charset="-122"/>
                                      </a:rPr>
                                      <m:t>1</m:t>
                                    </m:r>
                                  </m:e>
                                </m:mr>
                              </m:m>
                            </m:e>
                          </m:mr>
                        </m:m>
                      </m:e>
                    </m:d>
                  </m:oMath>
                </a14:m>
                <a:r>
                  <a:rPr lang="en-US" altLang="zh-CN" sz="1400" kern="100" dirty="0">
                    <a:effectLst/>
                    <a:latin typeface="宋体" panose="02010600030101010101" pitchFamily="2" charset="-122"/>
                    <a:ea typeface="宋体" panose="02010600030101010101" pitchFamily="2" charset="-122"/>
                  </a:rPr>
                  <a:t>=</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0</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0</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3</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2</m:t>
                                    </m:r>
                                  </m:e>
                                </m:mr>
                                <m:mr>
                                  <m:e>
                                    <m:r>
                                      <a:rPr lang="en-US" altLang="zh-CN" sz="1400" i="1" kern="100">
                                        <a:effectLst/>
                                        <a:latin typeface="Cambria Math" panose="02040503050406030204" pitchFamily="18" charset="0"/>
                                        <a:ea typeface="宋体" panose="02010600030101010101" pitchFamily="2" charset="-122"/>
                                      </a:rPr>
                                      <m:t>1</m:t>
                                    </m:r>
                                  </m:e>
                                </m:mr>
                              </m:m>
                            </m:e>
                          </m:mr>
                        </m:m>
                      </m:e>
                    </m:d>
                  </m:oMath>
                </a14:m>
                <a:r>
                  <a:rPr lang="en-US" altLang="zh-CN" sz="1400" kern="100" dirty="0">
                    <a:effectLst/>
                    <a:latin typeface="宋体" panose="02010600030101010101" pitchFamily="2" charset="-122"/>
                    <a:ea typeface="宋体" panose="02010600030101010101" pitchFamily="2" charset="-122"/>
                  </a:rPr>
                  <a:t>=</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2</m:t>
                                    </m:r>
                                  </m:e>
                                </m:mr>
                                <m:mr>
                                  <m:e>
                                    <m:r>
                                      <a:rPr lang="en-US" altLang="zh-CN" sz="1400" i="1" kern="100">
                                        <a:effectLst/>
                                        <a:latin typeface="Cambria Math" panose="02040503050406030204" pitchFamily="18" charset="0"/>
                                        <a:ea typeface="宋体" panose="02010600030101010101" pitchFamily="2" charset="-122"/>
                                      </a:rPr>
                                      <m:t>7</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3</m:t>
                                    </m:r>
                                  </m:e>
                                </m:mr>
                                <m:mr>
                                  <m:e>
                                    <m:r>
                                      <a:rPr lang="en-US" altLang="zh-CN" sz="1400" i="1" kern="100">
                                        <a:effectLst/>
                                        <a:latin typeface="Cambria Math" panose="02040503050406030204" pitchFamily="18" charset="0"/>
                                        <a:ea typeface="宋体" panose="02010600030101010101" pitchFamily="2" charset="-122"/>
                                      </a:rPr>
                                      <m:t>1</m:t>
                                    </m:r>
                                  </m:e>
                                </m:mr>
                              </m:m>
                            </m:e>
                          </m:mr>
                        </m:m>
                      </m:e>
                    </m:d>
                  </m:oMath>
                </a14:m>
                <a:endParaRPr lang="zh-CN" altLang="zh-CN" sz="1400" kern="100" dirty="0">
                  <a:effectLst/>
                  <a:latin typeface="Times New Roman" panose="02020603050405020304" pitchFamily="18" charset="0"/>
                  <a:ea typeface="宋体" panose="02010600030101010101" pitchFamily="2" charset="-122"/>
                </a:endParaRPr>
              </a:p>
            </p:txBody>
          </p:sp>
        </mc:Choice>
        <mc:Fallback xmlns="">
          <p:sp>
            <p:nvSpPr>
              <p:cNvPr id="3" name="矩形 2">
                <a:extLst>
                  <a:ext uri="{FF2B5EF4-FFF2-40B4-BE49-F238E27FC236}">
                    <a16:creationId xmlns:a16="http://schemas.microsoft.com/office/drawing/2014/main" id="{22EE781D-7AC2-4C69-BC31-4AD1DD199E72}"/>
                  </a:ext>
                </a:extLst>
              </p:cNvPr>
              <p:cNvSpPr>
                <a:spLocks noRot="1" noChangeAspect="1" noMove="1" noResize="1" noEditPoints="1" noAdjustHandles="1" noChangeArrowheads="1" noChangeShapeType="1" noTextEdit="1"/>
              </p:cNvSpPr>
              <p:nvPr/>
            </p:nvSpPr>
            <p:spPr>
              <a:xfrm>
                <a:off x="1412823" y="1280846"/>
                <a:ext cx="6318354" cy="1929182"/>
              </a:xfrm>
              <a:prstGeom prst="rect">
                <a:avLst/>
              </a:prstGeom>
              <a:blipFill>
                <a:blip r:embed="rId3"/>
                <a:stretch>
                  <a:fillRect/>
                </a:stretch>
              </a:blipFill>
            </p:spPr>
            <p:txBody>
              <a:bodyPr/>
              <a:lstStyle/>
              <a:p>
                <a:r>
                  <a:rPr lang="zh-CN" altLang="en-US">
                    <a:noFill/>
                  </a:rPr>
                  <a:t> </a:t>
                </a:r>
              </a:p>
            </p:txBody>
          </p:sp>
        </mc:Fallback>
      </mc:AlternateContent>
      <p:sp>
        <p:nvSpPr>
          <p:cNvPr id="6" name="日期占位符 8">
            <a:extLst>
              <a:ext uri="{FF2B5EF4-FFF2-40B4-BE49-F238E27FC236}">
                <a16:creationId xmlns:a16="http://schemas.microsoft.com/office/drawing/2014/main" id="{25B91750-36D8-4CDB-8098-F1E4335B68EE}"/>
              </a:ext>
            </a:extLst>
          </p:cNvPr>
          <p:cNvSpPr>
            <a:spLocks noGrp="1"/>
          </p:cNvSpPr>
          <p:nvPr>
            <p:ph type="dt" sz="half" idx="10"/>
          </p:nvPr>
        </p:nvSpPr>
        <p:spPr>
          <a:xfrm>
            <a:off x="768097" y="4853028"/>
            <a:ext cx="1615607" cy="205740"/>
          </a:xfrm>
        </p:spPr>
        <p:txBody>
          <a:bodyPr/>
          <a:lstStyle/>
          <a:p>
            <a:fld id="{5AEC5E4B-0B53-4A70-B00B-CDA5B68D4620}" type="datetime1">
              <a:rPr lang="en-US" altLang="zh-CN" smtClean="0"/>
              <a:t>7/4/2024</a:t>
            </a:fld>
            <a:endParaRPr lang="zh-CN" altLang="en-US" dirty="0"/>
          </a:p>
        </p:txBody>
      </p:sp>
    </p:spTree>
    <p:extLst>
      <p:ext uri="{BB962C8B-B14F-4D97-AF65-F5344CB8AC3E}">
        <p14:creationId xmlns:p14="http://schemas.microsoft.com/office/powerpoint/2010/main" val="387333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7D7F75A9-F899-4450-971B-A91E5635247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7375" y="1857506"/>
            <a:ext cx="3533079" cy="3158989"/>
          </a:xfrm>
          <a:prstGeom prst="rect">
            <a:avLst/>
          </a:prstGeom>
          <a:noFill/>
          <a:ln>
            <a:noFill/>
          </a:ln>
        </p:spPr>
      </p:pic>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815FD417-40C7-4249-A9AB-A8E7F89515F0}"/>
                  </a:ext>
                </a:extLst>
              </p:cNvPr>
              <p:cNvSpPr/>
              <p:nvPr/>
            </p:nvSpPr>
            <p:spPr>
              <a:xfrm>
                <a:off x="0" y="127005"/>
                <a:ext cx="9144000" cy="1888337"/>
              </a:xfrm>
              <a:prstGeom prst="rect">
                <a:avLst/>
              </a:prstGeom>
            </p:spPr>
            <p:txBody>
              <a:bodyPr wrap="square">
                <a:spAutoFit/>
              </a:bodyPr>
              <a:lstStyle/>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a:t>
                </a:r>
                <a:r>
                  <a:rPr lang="zh-CN" altLang="zh-CN" sz="1400" b="1" kern="100" dirty="0">
                    <a:solidFill>
                      <a:srgbClr val="FF0000"/>
                    </a:solidFill>
                    <a:effectLst/>
                    <a:latin typeface="Times New Roman" panose="02020603050405020304" pitchFamily="18" charset="0"/>
                    <a:ea typeface="宋体" panose="02010600030101010101" pitchFamily="2" charset="-122"/>
                  </a:rPr>
                  <a:t>例</a:t>
                </a:r>
                <a:r>
                  <a:rPr lang="en-US" altLang="zh-CN" sz="1400" b="1" kern="100" dirty="0">
                    <a:solidFill>
                      <a:srgbClr val="FF0000"/>
                    </a:solidFill>
                    <a:effectLst/>
                    <a:latin typeface="Times New Roman" panose="02020603050405020304" pitchFamily="18" charset="0"/>
                    <a:ea typeface="宋体" panose="02010600030101010101" pitchFamily="2" charset="-122"/>
                  </a:rPr>
                  <a:t>1-5</a:t>
                </a:r>
                <a:r>
                  <a:rPr lang="en-US" altLang="zh-CN" sz="1400" b="1" kern="100" dirty="0">
                    <a:solidFill>
                      <a:srgbClr val="FF0000"/>
                    </a:solidFill>
                    <a:effectLst/>
                    <a:latin typeface="宋体" panose="02010600030101010101" pitchFamily="2" charset="-122"/>
                    <a:ea typeface="宋体" panose="02010600030101010101" pitchFamily="2" charset="-122"/>
                  </a:rPr>
                  <a:t>] </a:t>
                </a:r>
                <a:r>
                  <a:rPr lang="zh-CN" altLang="zh-CN" sz="1400" b="1" kern="100" dirty="0">
                    <a:solidFill>
                      <a:srgbClr val="0070C0"/>
                    </a:solidFill>
                    <a:effectLst/>
                    <a:latin typeface="Times New Roman" panose="02020603050405020304" pitchFamily="18" charset="0"/>
                    <a:ea typeface="宋体" panose="02010600030101010101" pitchFamily="2" charset="-122"/>
                  </a:rPr>
                  <a:t>图</a:t>
                </a:r>
                <a:r>
                  <a:rPr lang="en-US" altLang="zh-CN" sz="1400" b="1" kern="100" dirty="0">
                    <a:solidFill>
                      <a:srgbClr val="0070C0"/>
                    </a:solidFill>
                    <a:effectLst/>
                    <a:latin typeface="Times New Roman" panose="02020603050405020304" pitchFamily="18" charset="0"/>
                    <a:ea typeface="宋体" panose="02010600030101010101" pitchFamily="2" charset="-122"/>
                  </a:rPr>
                  <a:t>1-8</a:t>
                </a:r>
                <a:r>
                  <a:rPr lang="zh-CN" altLang="zh-CN" sz="1400" b="1" kern="100" dirty="0">
                    <a:solidFill>
                      <a:srgbClr val="0070C0"/>
                    </a:solidFill>
                    <a:effectLst/>
                    <a:latin typeface="Times New Roman" panose="02020603050405020304" pitchFamily="18" charset="0"/>
                    <a:ea typeface="宋体" panose="02010600030101010101" pitchFamily="2" charset="-122"/>
                  </a:rPr>
                  <a:t>所示单臂操作手的手腕具有一个自由度。已知手部起始位姿矩阵为：</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𝑮</m:t>
                        </m:r>
                      </m:e>
                      <m:sub>
                        <m:r>
                          <a:rPr lang="en-US" altLang="zh-CN" sz="1400" b="1" i="1" kern="100">
                            <a:solidFill>
                              <a:srgbClr val="0070C0"/>
                            </a:solidFill>
                            <a:effectLst/>
                            <a:latin typeface="Cambria Math" panose="02040503050406030204" pitchFamily="18" charset="0"/>
                            <a:ea typeface="宋体" panose="02010600030101010101" pitchFamily="2" charset="-122"/>
                          </a:rPr>
                          <m:t>𝟏</m:t>
                        </m:r>
                      </m:sub>
                    </m:sSub>
                    <m:r>
                      <a:rPr lang="en-US" altLang="zh-CN" sz="1400" b="1" i="1" kern="100">
                        <a:solidFill>
                          <a:srgbClr val="0070C0"/>
                        </a:solidFill>
                        <a:effectLst/>
                        <a:latin typeface="Cambria Math" panose="02040503050406030204" pitchFamily="18" charset="0"/>
                        <a:ea typeface="宋体" panose="02010600030101010101" pitchFamily="2" charset="-122"/>
                      </a:rPr>
                      <m:t>=</m:t>
                    </m:r>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𝟏</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   </m:t>
                                                </m:r>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𝟏</m:t>
                                                </m:r>
                                              </m:e>
                                              <m:e>
                                                <m:r>
                                                  <a:rPr lang="en-US" altLang="zh-CN" sz="1400" b="1" i="1" kern="10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   </m:t>
                                                </m:r>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𝟔</m:t>
                                                </m:r>
                                              </m:e>
                                            </m:mr>
                                          </m:m>
                                        </m:e>
                                      </m:mr>
                                    </m:m>
                                  </m:e>
                                </m:mr>
                              </m:m>
                            </m:e>
                          </m:m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m:t>
                                                </m:r>
                                                <m:r>
                                                  <a:rPr lang="en-US" altLang="zh-CN" sz="1400" b="1" i="1" kern="100">
                                                    <a:solidFill>
                                                      <a:srgbClr val="0070C0"/>
                                                    </a:solidFill>
                                                    <a:effectLst/>
                                                    <a:latin typeface="Cambria Math" panose="02040503050406030204" pitchFamily="18" charset="0"/>
                                                    <a:ea typeface="宋体" panose="02010600030101010101" pitchFamily="2" charset="-122"/>
                                                  </a:rPr>
                                                  <m:t>𝟏</m:t>
                                                </m:r>
                                              </m:e>
                                              <m:e>
                                                <m:r>
                                                  <a:rPr lang="en-US" altLang="zh-CN" sz="1400" b="1" i="1" kern="10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a:solidFill>
                                                      <a:srgbClr val="0070C0"/>
                                                    </a:solidFill>
                                                    <a:effectLst/>
                                                    <a:latin typeface="Cambria Math" panose="02040503050406030204" pitchFamily="18" charset="0"/>
                                                    <a:ea typeface="宋体" panose="02010600030101010101" pitchFamily="2" charset="-122"/>
                                                  </a:rPr>
                                                  <m:t>   </m:t>
                                                </m:r>
                                                <m:r>
                                                  <a:rPr lang="en-US" altLang="zh-CN" sz="1400" b="1" i="1" kern="100">
                                                    <a:solidFill>
                                                      <a:srgbClr val="0070C0"/>
                                                    </a:solidFill>
                                                    <a:effectLst/>
                                                    <a:latin typeface="Cambria Math" panose="02040503050406030204" pitchFamily="18" charset="0"/>
                                                    <a:ea typeface="宋体" panose="02010600030101010101" pitchFamily="2" charset="-122"/>
                                                  </a:rPr>
                                                  <m:t>𝟎</m:t>
                                                </m:r>
                                              </m:e>
                                              <m:e>
                                                <m:r>
                                                  <a:rPr lang="en-US" altLang="zh-CN" sz="1400" b="1" i="1" kern="100">
                                                    <a:solidFill>
                                                      <a:srgbClr val="0070C0"/>
                                                    </a:solidFill>
                                                    <a:effectLst/>
                                                    <a:latin typeface="Cambria Math" panose="02040503050406030204" pitchFamily="18" charset="0"/>
                                                    <a:ea typeface="宋体" panose="02010600030101010101" pitchFamily="2" charset="-122"/>
                                                  </a:rPr>
                                                  <m:t>𝟏</m:t>
                                                </m:r>
                                              </m:e>
                                            </m:mr>
                                          </m:m>
                                        </m:e>
                                      </m:mr>
                                    </m:m>
                                  </m:e>
                                </m:mr>
                              </m:m>
                            </m:e>
                          </m:mr>
                        </m:m>
                      </m:e>
                    </m:d>
                  </m:oMath>
                </a14:m>
                <a:endParaRPr lang="zh-CN"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zh-CN" altLang="zh-CN" sz="1400" b="1" kern="100" dirty="0">
                    <a:solidFill>
                      <a:srgbClr val="0070C0"/>
                    </a:solidFill>
                    <a:effectLst/>
                    <a:latin typeface="Times New Roman" panose="02020603050405020304" pitchFamily="18" charset="0"/>
                    <a:ea typeface="宋体" panose="02010600030101010101" pitchFamily="2" charset="-122"/>
                  </a:rPr>
                  <a:t>若手臂绕</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𝒁</m:t>
                        </m:r>
                      </m:e>
                      <m:sub>
                        <m:r>
                          <a:rPr lang="en-US" altLang="zh-CN" sz="1400" b="1" i="1" kern="100">
                            <a:solidFill>
                              <a:srgbClr val="0070C0"/>
                            </a:solidFill>
                            <a:effectLst/>
                            <a:latin typeface="Cambria Math" panose="02040503050406030204" pitchFamily="18" charset="0"/>
                            <a:ea typeface="宋体" panose="02010600030101010101" pitchFamily="2" charset="-122"/>
                          </a:rPr>
                          <m:t>𝟎</m:t>
                        </m:r>
                      </m:sub>
                    </m:sSub>
                  </m:oMath>
                </a14:m>
                <a:r>
                  <a:rPr lang="zh-CN" altLang="zh-CN" sz="1400" b="1" kern="100" dirty="0">
                    <a:solidFill>
                      <a:srgbClr val="0070C0"/>
                    </a:solidFill>
                    <a:effectLst/>
                    <a:latin typeface="Times New Roman" panose="02020603050405020304" pitchFamily="18" charset="0"/>
                    <a:ea typeface="宋体" panose="02010600030101010101" pitchFamily="2" charset="-122"/>
                  </a:rPr>
                  <a:t>轴旋转</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a:solidFill>
                              <a:srgbClr val="0070C0"/>
                            </a:solidFill>
                            <a:effectLst/>
                            <a:latin typeface="Cambria Math" panose="02040503050406030204" pitchFamily="18" charset="0"/>
                            <a:ea typeface="宋体" panose="02010600030101010101" pitchFamily="2" charset="-122"/>
                          </a:rPr>
                          <m:t>𝟎</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，则手部到达</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𝑮</m:t>
                        </m:r>
                      </m:e>
                      <m:sub>
                        <m:r>
                          <a:rPr lang="en-US" altLang="zh-CN" sz="1400" b="1" i="1" kern="100">
                            <a:solidFill>
                              <a:srgbClr val="0070C0"/>
                            </a:solidFill>
                            <a:effectLst/>
                            <a:latin typeface="Cambria Math" panose="02040503050406030204" pitchFamily="18" charset="0"/>
                            <a:ea typeface="宋体" panose="02010600030101010101" pitchFamily="2" charset="-122"/>
                          </a:rPr>
                          <m:t>𝟐</m:t>
                        </m:r>
                      </m:sub>
                    </m:sSub>
                  </m:oMath>
                </a14:m>
                <a:r>
                  <a:rPr lang="zh-CN" altLang="zh-CN" sz="1400" b="1" kern="100" dirty="0">
                    <a:solidFill>
                      <a:srgbClr val="0070C0"/>
                    </a:solidFill>
                    <a:effectLst/>
                    <a:latin typeface="Times New Roman" panose="02020603050405020304" pitchFamily="18" charset="0"/>
                    <a:ea typeface="宋体" panose="02010600030101010101" pitchFamily="2" charset="-122"/>
                  </a:rPr>
                  <a:t>；若手臂不动，仅手部绕手腕</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𝒁</m:t>
                        </m:r>
                      </m:e>
                      <m:sub>
                        <m:r>
                          <a:rPr lang="en-US" altLang="zh-CN" sz="1400" b="1" i="1" kern="100">
                            <a:solidFill>
                              <a:srgbClr val="0070C0"/>
                            </a:solidFill>
                            <a:effectLst/>
                            <a:latin typeface="Cambria Math" panose="02040503050406030204" pitchFamily="18" charset="0"/>
                            <a:ea typeface="宋体" panose="02010600030101010101" pitchFamily="2" charset="-122"/>
                          </a:rPr>
                          <m:t>𝟏</m:t>
                        </m:r>
                      </m:sub>
                    </m:sSub>
                  </m:oMath>
                </a14:m>
                <a:r>
                  <a:rPr lang="zh-CN" altLang="zh-CN" sz="1400" b="1" kern="100" dirty="0">
                    <a:solidFill>
                      <a:srgbClr val="0070C0"/>
                    </a:solidFill>
                    <a:effectLst/>
                    <a:latin typeface="Times New Roman" panose="02020603050405020304" pitchFamily="18" charset="0"/>
                    <a:ea typeface="宋体" panose="02010600030101010101" pitchFamily="2" charset="-122"/>
                  </a:rPr>
                  <a:t>轴旋转</a:t>
                </a:r>
                <a14:m>
                  <m:oMath xmlns:m="http://schemas.openxmlformats.org/officeDocument/2006/math">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a:solidFill>
                              <a:srgbClr val="0070C0"/>
                            </a:solidFill>
                            <a:effectLst/>
                            <a:latin typeface="Cambria Math" panose="02040503050406030204" pitchFamily="18" charset="0"/>
                            <a:ea typeface="宋体" panose="02010600030101010101" pitchFamily="2" charset="-122"/>
                          </a:rPr>
                          <m:t>𝟎</m:t>
                        </m:r>
                      </m:sup>
                    </m:sSup>
                  </m:oMath>
                </a14:m>
                <a:r>
                  <a:rPr lang="zh-CN" altLang="zh-CN" sz="1400" b="1" kern="100" dirty="0">
                    <a:solidFill>
                      <a:srgbClr val="0070C0"/>
                    </a:solidFill>
                    <a:effectLst/>
                    <a:latin typeface="Times New Roman" panose="02020603050405020304" pitchFamily="18" charset="0"/>
                    <a:ea typeface="宋体" panose="02010600030101010101" pitchFamily="2" charset="-122"/>
                  </a:rPr>
                  <a:t>，则手部到达</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𝑮</m:t>
                        </m:r>
                      </m:e>
                      <m:sub>
                        <m:r>
                          <a:rPr lang="en-US" altLang="zh-CN" sz="1400" b="1" i="1" kern="100">
                            <a:solidFill>
                              <a:srgbClr val="0070C0"/>
                            </a:solidFill>
                            <a:effectLst/>
                            <a:latin typeface="Cambria Math" panose="02040503050406030204" pitchFamily="18" charset="0"/>
                            <a:ea typeface="宋体" panose="02010600030101010101" pitchFamily="2" charset="-122"/>
                          </a:rPr>
                          <m:t>𝟑</m:t>
                        </m:r>
                      </m:sub>
                    </m:sSub>
                  </m:oMath>
                </a14:m>
                <a:r>
                  <a:rPr lang="zh-CN" altLang="zh-CN" sz="1400" b="1" kern="100" dirty="0">
                    <a:solidFill>
                      <a:srgbClr val="0070C0"/>
                    </a:solidFill>
                    <a:effectLst/>
                    <a:latin typeface="Times New Roman" panose="02020603050405020304" pitchFamily="18" charset="0"/>
                    <a:ea typeface="宋体" panose="02010600030101010101" pitchFamily="2" charset="-122"/>
                  </a:rPr>
                  <a:t>。</a:t>
                </a:r>
                <a:endParaRPr lang="en-US"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zh-CN" altLang="zh-CN" sz="1400" b="1" kern="100" dirty="0">
                    <a:solidFill>
                      <a:srgbClr val="0070C0"/>
                    </a:solidFill>
                    <a:effectLst/>
                    <a:latin typeface="Times New Roman" panose="02020603050405020304" pitchFamily="18" charset="0"/>
                    <a:ea typeface="宋体" panose="02010600030101010101" pitchFamily="2" charset="-122"/>
                  </a:rPr>
                  <a:t>写出手部坐标系</a:t>
                </a:r>
                <a:r>
                  <a:rPr lang="en-US"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𝑮</m:t>
                        </m:r>
                      </m:e>
                      <m:sub>
                        <m:r>
                          <a:rPr lang="en-US" altLang="zh-CN" sz="1400" b="1" i="1" kern="100">
                            <a:solidFill>
                              <a:srgbClr val="0070C0"/>
                            </a:solidFill>
                            <a:effectLst/>
                            <a:latin typeface="Cambria Math" panose="02040503050406030204" pitchFamily="18" charset="0"/>
                            <a:ea typeface="宋体" panose="02010600030101010101" pitchFamily="2" charset="-122"/>
                          </a:rPr>
                          <m:t>𝟐</m:t>
                        </m:r>
                      </m:sub>
                    </m:sSub>
                  </m:oMath>
                </a14:m>
                <a:r>
                  <a:rPr lang="en-US" altLang="zh-CN" sz="1400" b="1" kern="100" dirty="0">
                    <a:solidFill>
                      <a:srgbClr val="0070C0"/>
                    </a:solidFill>
                    <a:effectLst/>
                    <a:latin typeface="宋体" panose="02010600030101010101" pitchFamily="2" charset="-122"/>
                    <a:ea typeface="宋体" panose="02010600030101010101" pitchFamily="2" charset="-122"/>
                  </a:rPr>
                  <a:t>}</a:t>
                </a:r>
                <a:r>
                  <a:rPr lang="zh-CN" altLang="zh-CN" sz="1400" b="1" kern="100" dirty="0">
                    <a:solidFill>
                      <a:srgbClr val="0070C0"/>
                    </a:solidFill>
                    <a:effectLst/>
                    <a:latin typeface="Times New Roman" panose="02020603050405020304" pitchFamily="18" charset="0"/>
                    <a:ea typeface="宋体" panose="02010600030101010101" pitchFamily="2" charset="-122"/>
                  </a:rPr>
                  <a:t>及</a:t>
                </a:r>
                <a:r>
                  <a:rPr lang="en-US" altLang="zh-CN" sz="1400" b="1" kern="100" dirty="0">
                    <a:solidFill>
                      <a:srgbClr val="0070C0"/>
                    </a:solidFill>
                    <a:effectLst/>
                    <a:latin typeface="Times New Roman" panose="02020603050405020304" pitchFamily="18" charset="0"/>
                    <a:ea typeface="宋体" panose="02010600030101010101" pitchFamily="2" charset="-122"/>
                  </a:rPr>
                  <a:t>{</a:t>
                </a:r>
                <a14:m>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a:solidFill>
                              <a:srgbClr val="0070C0"/>
                            </a:solidFill>
                            <a:effectLst/>
                            <a:latin typeface="Cambria Math" panose="02040503050406030204" pitchFamily="18" charset="0"/>
                            <a:ea typeface="宋体" panose="02010600030101010101" pitchFamily="2" charset="-122"/>
                          </a:rPr>
                          <m:t>𝑮</m:t>
                        </m:r>
                      </m:e>
                      <m:sub>
                        <m:r>
                          <a:rPr lang="en-US" altLang="zh-CN" sz="1400" b="1" i="1" kern="100">
                            <a:solidFill>
                              <a:srgbClr val="0070C0"/>
                            </a:solidFill>
                            <a:effectLst/>
                            <a:latin typeface="Cambria Math" panose="02040503050406030204" pitchFamily="18" charset="0"/>
                            <a:ea typeface="宋体" panose="02010600030101010101" pitchFamily="2" charset="-122"/>
                          </a:rPr>
                          <m:t>𝟑</m:t>
                        </m:r>
                      </m:sub>
                    </m:sSub>
                  </m:oMath>
                </a14:m>
                <a:r>
                  <a:rPr lang="en-US" altLang="zh-CN" sz="1400" b="1" kern="100" dirty="0">
                    <a:solidFill>
                      <a:srgbClr val="0070C0"/>
                    </a:solidFill>
                    <a:effectLst/>
                    <a:latin typeface="宋体" panose="02010600030101010101" pitchFamily="2" charset="-122"/>
                    <a:ea typeface="宋体" panose="02010600030101010101" pitchFamily="2" charset="-122"/>
                  </a:rPr>
                  <a:t>}</a:t>
                </a:r>
                <a:r>
                  <a:rPr lang="zh-CN" altLang="zh-CN" sz="1400" b="1" kern="100" dirty="0">
                    <a:solidFill>
                      <a:srgbClr val="0070C0"/>
                    </a:solidFill>
                    <a:effectLst/>
                    <a:latin typeface="Times New Roman" panose="02020603050405020304" pitchFamily="18" charset="0"/>
                    <a:ea typeface="宋体" panose="02010600030101010101" pitchFamily="2" charset="-122"/>
                  </a:rPr>
                  <a:t>的矩阵表达式。</a:t>
                </a:r>
              </a:p>
            </p:txBody>
          </p:sp>
        </mc:Choice>
        <mc:Fallback xmlns="">
          <p:sp>
            <p:nvSpPr>
              <p:cNvPr id="2" name="矩形 1">
                <a:extLst>
                  <a:ext uri="{FF2B5EF4-FFF2-40B4-BE49-F238E27FC236}">
                    <a16:creationId xmlns:a16="http://schemas.microsoft.com/office/drawing/2014/main" id="{815FD417-40C7-4249-A9AB-A8E7F89515F0}"/>
                  </a:ext>
                </a:extLst>
              </p:cNvPr>
              <p:cNvSpPr>
                <a:spLocks noRot="1" noChangeAspect="1" noMove="1" noResize="1" noEditPoints="1" noAdjustHandles="1" noChangeArrowheads="1" noChangeShapeType="1" noTextEdit="1"/>
              </p:cNvSpPr>
              <p:nvPr/>
            </p:nvSpPr>
            <p:spPr>
              <a:xfrm>
                <a:off x="0" y="127005"/>
                <a:ext cx="9144000" cy="1888337"/>
              </a:xfrm>
              <a:prstGeom prst="rect">
                <a:avLst/>
              </a:prstGeom>
              <a:blipFill>
                <a:blip r:embed="rId3"/>
                <a:stretch>
                  <a:fillRect b="-2581"/>
                </a:stretch>
              </a:blipFill>
            </p:spPr>
            <p:txBody>
              <a:bodyPr/>
              <a:lstStyle/>
              <a:p>
                <a:r>
                  <a:rPr lang="zh-CN" altLang="en-US">
                    <a:noFill/>
                  </a:rPr>
                  <a:t> </a:t>
                </a:r>
              </a:p>
            </p:txBody>
          </p:sp>
        </mc:Fallback>
      </mc:AlternateContent>
      <p:sp>
        <p:nvSpPr>
          <p:cNvPr id="5" name="日期占位符 8">
            <a:extLst>
              <a:ext uri="{FF2B5EF4-FFF2-40B4-BE49-F238E27FC236}">
                <a16:creationId xmlns:a16="http://schemas.microsoft.com/office/drawing/2014/main" id="{BDEED10F-2DAF-452F-A304-26FAF14BF66B}"/>
              </a:ext>
            </a:extLst>
          </p:cNvPr>
          <p:cNvSpPr>
            <a:spLocks noGrp="1"/>
          </p:cNvSpPr>
          <p:nvPr>
            <p:ph type="dt" sz="half" idx="10"/>
          </p:nvPr>
        </p:nvSpPr>
        <p:spPr>
          <a:xfrm>
            <a:off x="768097" y="4853028"/>
            <a:ext cx="1615607" cy="205740"/>
          </a:xfrm>
        </p:spPr>
        <p:txBody>
          <a:bodyPr/>
          <a:lstStyle/>
          <a:p>
            <a:fld id="{FC73FEAC-17DF-44A8-BC63-8341448A6468}" type="datetime1">
              <a:rPr lang="en-US" altLang="zh-CN" smtClean="0"/>
              <a:t>7/4/2024</a:t>
            </a:fld>
            <a:endParaRPr lang="zh-CN" altLang="en-US" dirty="0"/>
          </a:p>
        </p:txBody>
      </p:sp>
    </p:spTree>
    <p:extLst>
      <p:ext uri="{BB962C8B-B14F-4D97-AF65-F5344CB8AC3E}">
        <p14:creationId xmlns:p14="http://schemas.microsoft.com/office/powerpoint/2010/main" val="407405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CF7E7A30-7C00-4E61-96D0-DA7924CAD51F}"/>
                  </a:ext>
                </a:extLst>
              </p:cNvPr>
              <p:cNvSpPr/>
              <p:nvPr/>
            </p:nvSpPr>
            <p:spPr>
              <a:xfrm>
                <a:off x="1678898" y="592441"/>
                <a:ext cx="6565692" cy="4103688"/>
              </a:xfrm>
              <a:prstGeom prst="rect">
                <a:avLst/>
              </a:prstGeom>
            </p:spPr>
            <p:txBody>
              <a:bodyPr wrap="square">
                <a:spAutoFit/>
              </a:bodyPr>
              <a:lstStyle/>
              <a:p>
                <a:pPr indent="266700">
                  <a:lnSpc>
                    <a:spcPct val="150000"/>
                  </a:lnSpc>
                </a:pPr>
                <a:r>
                  <a:rPr lang="zh-CN" altLang="zh-CN" sz="1400" b="1" kern="100" dirty="0">
                    <a:solidFill>
                      <a:srgbClr val="FF0000"/>
                    </a:solidFill>
                    <a:latin typeface="Times New Roman" panose="02020603050405020304" pitchFamily="18" charset="0"/>
                    <a:ea typeface="宋体" panose="02010600030101010101" pitchFamily="2" charset="-122"/>
                  </a:rPr>
                  <a:t>手臂绕定轴转动是相对于固定坐标系作旋转变换，故有：</a:t>
                </a:r>
              </a:p>
              <a:p>
                <a:pPr indent="266700">
                  <a:lnSpc>
                    <a:spcPct val="150000"/>
                  </a:lnSpc>
                </a:pPr>
                <a14:m>
                  <m:oMathPara xmlns:m="http://schemas.openxmlformats.org/officeDocument/2006/math">
                    <m:oMathParaPr>
                      <m:jc m:val="centerGroup"/>
                    </m:oMathParaPr>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𝑮</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𝟐</m:t>
                          </m:r>
                        </m:sub>
                      </m:sSub>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𝐑𝐨𝐭</m:t>
                      </m:r>
                      <m:r>
                        <a:rPr lang="zh-CN" altLang="zh-CN" sz="1400" b="1" kern="100" smtClean="0">
                          <a:solidFill>
                            <a:srgbClr val="0070C0"/>
                          </a:solidFill>
                          <a:effectLst/>
                          <a:latin typeface="Cambria Math" panose="02040503050406030204" pitchFamily="18" charset="0"/>
                          <a:ea typeface="宋体" panose="02010600030101010101" pitchFamily="2" charset="-122"/>
                        </a:rPr>
                        <m:t>（</m:t>
                      </m:r>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𝒁</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𝟎</m:t>
                          </m:r>
                        </m:sub>
                      </m:sSub>
                      <m:r>
                        <a:rPr lang="zh-CN" altLang="zh-CN" sz="1400" b="1" kern="100" smtClean="0">
                          <a:solidFill>
                            <a:srgbClr val="0070C0"/>
                          </a:solidFill>
                          <a:effectLst/>
                          <a:latin typeface="Cambria Math" panose="02040503050406030204" pitchFamily="18" charset="0"/>
                          <a:ea typeface="宋体" panose="02010600030101010101" pitchFamily="2" charset="-122"/>
                        </a:rPr>
                        <m:t>，</m:t>
                      </m:r>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𝟎</m:t>
                          </m:r>
                        </m:sup>
                      </m:sSup>
                      <m:r>
                        <a:rPr lang="zh-CN" altLang="zh-CN" sz="1400" b="1" kern="100" smtClean="0">
                          <a:solidFill>
                            <a:srgbClr val="0070C0"/>
                          </a:solidFill>
                          <a:effectLst/>
                          <a:latin typeface="Cambria Math" panose="02040503050406030204" pitchFamily="18" charset="0"/>
                          <a:ea typeface="宋体" panose="02010600030101010101" pitchFamily="2" charset="-122"/>
                        </a:rPr>
                        <m:t>）</m:t>
                      </m:r>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𝑮</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𝟏</m:t>
                          </m:r>
                        </m:sub>
                      </m:sSub>
                    </m:oMath>
                  </m:oMathPara>
                </a14:m>
                <a:endParaRPr lang="zh-CN"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en-US" altLang="zh-CN" sz="1400" b="1" kern="100" dirty="0">
                    <a:solidFill>
                      <a:srgbClr val="0070C0"/>
                    </a:solidFill>
                    <a:effectLst/>
                    <a:latin typeface="宋体" panose="02010600030101010101" pitchFamily="2" charset="-122"/>
                    <a:ea typeface="宋体" panose="02010600030101010101" pitchFamily="2" charset="-122"/>
                  </a:rPr>
                  <a:t>     =</a:t>
                </a:r>
                <a14:m>
                  <m:oMath xmlns:m="http://schemas.openxmlformats.org/officeDocument/2006/math">
                    <m:r>
                      <a:rPr lang="en-US" altLang="zh-CN" sz="1400" b="1" kern="100" smtClean="0">
                        <a:solidFill>
                          <a:srgbClr val="0070C0"/>
                        </a:solidFill>
                        <a:effectLst/>
                        <a:latin typeface="Cambria Math" panose="02040503050406030204" pitchFamily="18" charset="0"/>
                        <a:ea typeface="宋体" panose="02010600030101010101" pitchFamily="2" charset="-122"/>
                      </a:rPr>
                      <m:t> </m:t>
                    </m:r>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d>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𝟔</m:t>
                                                </m:r>
                                              </m:e>
                                            </m:mr>
                                          </m:m>
                                        </m:e>
                                      </m:mr>
                                    </m:m>
                                  </m:e>
                                </m:mr>
                              </m:m>
                            </m:e>
                          </m:m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mr>
                        </m:m>
                      </m:e>
                    </m:d>
                  </m:oMath>
                </a14:m>
                <a:r>
                  <a:rPr lang="en-US" altLang="zh-CN" sz="1400" b="1" kern="100" dirty="0">
                    <a:solidFill>
                      <a:srgbClr val="0070C0"/>
                    </a:solidFill>
                    <a:effectLst/>
                    <a:latin typeface="宋体" panose="02010600030101010101" pitchFamily="2" charset="-122"/>
                    <a:ea typeface="宋体" panose="02010600030101010101" pitchFamily="2" charset="-122"/>
                  </a:rPr>
                  <a:t>=</a:t>
                </a:r>
                <a14:m>
                  <m:oMath xmlns:m="http://schemas.openxmlformats.org/officeDocument/2006/math">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𝟔</m:t>
                                          </m:r>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d>
                  </m:oMath>
                </a14:m>
                <a:endParaRPr lang="en-US"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endParaRPr lang="zh-CN"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zh-CN" altLang="zh-CN" sz="1400" b="1" kern="100" dirty="0">
                    <a:solidFill>
                      <a:srgbClr val="FF0000"/>
                    </a:solidFill>
                    <a:effectLst/>
                    <a:latin typeface="Times New Roman" panose="02020603050405020304" pitchFamily="18" charset="0"/>
                    <a:ea typeface="宋体" panose="02010600030101010101" pitchFamily="2" charset="-122"/>
                  </a:rPr>
                  <a:t>手部绕手腕轴旋转是相对于动坐标系作旋转变换，所以：</a:t>
                </a:r>
              </a:p>
              <a:p>
                <a:pPr indent="266700">
                  <a:lnSpc>
                    <a:spcPct val="150000"/>
                  </a:lnSpc>
                </a:pPr>
                <a14:m>
                  <m:oMathPara xmlns:m="http://schemas.openxmlformats.org/officeDocument/2006/math">
                    <m:oMathParaPr>
                      <m:jc m:val="centerGroup"/>
                    </m:oMathParaPr>
                    <m:oMath xmlns:m="http://schemas.openxmlformats.org/officeDocument/2006/math">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𝑮</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𝟑</m:t>
                          </m:r>
                        </m:sub>
                      </m:sSub>
                      <m:r>
                        <a:rPr lang="en-US" altLang="zh-CN" sz="1400" b="1" i="1" kern="100" smtClean="0">
                          <a:solidFill>
                            <a:srgbClr val="0070C0"/>
                          </a:solidFill>
                          <a:effectLst/>
                          <a:latin typeface="Cambria Math" panose="02040503050406030204" pitchFamily="18" charset="0"/>
                          <a:ea typeface="宋体" panose="02010600030101010101" pitchFamily="2" charset="-122"/>
                        </a:rPr>
                        <m:t>=</m:t>
                      </m:r>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𝑮</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𝟏</m:t>
                          </m:r>
                        </m:sub>
                      </m:sSub>
                      <m:r>
                        <a:rPr lang="en-US" altLang="zh-CN" sz="1400" b="1" i="1" kern="100" smtClean="0">
                          <a:solidFill>
                            <a:srgbClr val="0070C0"/>
                          </a:solidFill>
                          <a:effectLst/>
                          <a:latin typeface="Cambria Math" panose="02040503050406030204" pitchFamily="18" charset="0"/>
                          <a:ea typeface="宋体" panose="02010600030101010101" pitchFamily="2" charset="-122"/>
                        </a:rPr>
                        <m:t>𝐑𝐨𝐭</m:t>
                      </m:r>
                      <m:r>
                        <a:rPr lang="zh-CN" altLang="zh-CN" sz="1400" b="1" kern="100" smtClean="0">
                          <a:solidFill>
                            <a:srgbClr val="0070C0"/>
                          </a:solidFill>
                          <a:effectLst/>
                          <a:latin typeface="Cambria Math" panose="02040503050406030204" pitchFamily="18" charset="0"/>
                          <a:ea typeface="宋体" panose="02010600030101010101" pitchFamily="2" charset="-122"/>
                        </a:rPr>
                        <m:t>（</m:t>
                      </m:r>
                      <m:sSub>
                        <m:sSub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bPr>
                        <m:e>
                          <m:r>
                            <a:rPr lang="en-US" altLang="zh-CN" sz="1400" b="1" i="1" kern="100" smtClean="0">
                              <a:solidFill>
                                <a:srgbClr val="0070C0"/>
                              </a:solidFill>
                              <a:effectLst/>
                              <a:latin typeface="Cambria Math" panose="02040503050406030204" pitchFamily="18" charset="0"/>
                              <a:ea typeface="宋体" panose="02010600030101010101" pitchFamily="2" charset="-122"/>
                            </a:rPr>
                            <m:t>𝒁</m:t>
                          </m:r>
                        </m:e>
                        <m:sub>
                          <m:r>
                            <a:rPr lang="en-US" altLang="zh-CN" sz="1400" b="1" i="1" kern="100" smtClean="0">
                              <a:solidFill>
                                <a:srgbClr val="0070C0"/>
                              </a:solidFill>
                              <a:effectLst/>
                              <a:latin typeface="Cambria Math" panose="02040503050406030204" pitchFamily="18" charset="0"/>
                              <a:ea typeface="宋体" panose="02010600030101010101" pitchFamily="2" charset="-122"/>
                            </a:rPr>
                            <m:t>𝟏</m:t>
                          </m:r>
                        </m:sub>
                      </m:sSub>
                      <m:r>
                        <a:rPr lang="zh-CN" altLang="zh-CN" sz="1400" b="1" kern="100" smtClean="0">
                          <a:solidFill>
                            <a:srgbClr val="0070C0"/>
                          </a:solidFill>
                          <a:effectLst/>
                          <a:latin typeface="Cambria Math" panose="02040503050406030204" pitchFamily="18" charset="0"/>
                          <a:ea typeface="宋体" panose="02010600030101010101" pitchFamily="2" charset="-122"/>
                        </a:rPr>
                        <m:t>，</m:t>
                      </m:r>
                      <m:sSup>
                        <m:sSupPr>
                          <m:ctrlPr>
                            <a:rPr lang="zh-CN" altLang="zh-CN" sz="1400" b="1" i="1" kern="100">
                              <a:solidFill>
                                <a:srgbClr val="0070C0"/>
                              </a:solidFill>
                              <a:effectLst/>
                              <a:latin typeface="Cambria Math" panose="02040503050406030204" pitchFamily="18" charset="0"/>
                              <a:ea typeface="Cambria Math" panose="02040503050406030204" pitchFamily="18" charset="0"/>
                            </a:rPr>
                          </m:ctrlPr>
                        </m:sSupPr>
                        <m:e>
                          <m:r>
                            <a:rPr lang="en-US" altLang="zh-CN" sz="1400" b="1" i="1" kern="100" smtClean="0">
                              <a:solidFill>
                                <a:srgbClr val="0070C0"/>
                              </a:solidFill>
                              <a:effectLst/>
                              <a:latin typeface="Cambria Math" panose="02040503050406030204" pitchFamily="18" charset="0"/>
                              <a:ea typeface="宋体" panose="02010600030101010101" pitchFamily="2" charset="-122"/>
                            </a:rPr>
                            <m:t>𝟗𝟎</m:t>
                          </m:r>
                        </m:e>
                        <m:sup>
                          <m:r>
                            <a:rPr lang="en-US" altLang="zh-CN" sz="1400" b="1" i="1" kern="100" smtClean="0">
                              <a:solidFill>
                                <a:srgbClr val="0070C0"/>
                              </a:solidFill>
                              <a:effectLst/>
                              <a:latin typeface="Cambria Math" panose="02040503050406030204" pitchFamily="18" charset="0"/>
                              <a:ea typeface="宋体" panose="02010600030101010101" pitchFamily="2" charset="-122"/>
                            </a:rPr>
                            <m:t>𝟎</m:t>
                          </m:r>
                        </m:sup>
                      </m:sSup>
                      <m:r>
                        <a:rPr lang="zh-CN" altLang="zh-CN" sz="1400" b="1" kern="100" smtClean="0">
                          <a:solidFill>
                            <a:srgbClr val="0070C0"/>
                          </a:solidFill>
                          <a:effectLst/>
                          <a:latin typeface="Cambria Math" panose="02040503050406030204" pitchFamily="18" charset="0"/>
                          <a:ea typeface="宋体" panose="02010600030101010101" pitchFamily="2" charset="-122"/>
                        </a:rPr>
                        <m:t>）</m:t>
                      </m:r>
                    </m:oMath>
                  </m:oMathPara>
                </a14:m>
                <a:endParaRPr lang="zh-CN" altLang="zh-CN" sz="1400" b="1" kern="100" dirty="0">
                  <a:solidFill>
                    <a:srgbClr val="0070C0"/>
                  </a:solidFill>
                  <a:effectLst/>
                  <a:latin typeface="Times New Roman" panose="02020603050405020304" pitchFamily="18" charset="0"/>
                  <a:ea typeface="宋体" panose="02010600030101010101" pitchFamily="2" charset="-122"/>
                </a:endParaRPr>
              </a:p>
              <a:p>
                <a:pPr indent="266700">
                  <a:lnSpc>
                    <a:spcPct val="150000"/>
                  </a:lnSpc>
                </a:pPr>
                <a:r>
                  <a:rPr lang="en-US" altLang="zh-CN" sz="1400" b="1" kern="100" dirty="0">
                    <a:solidFill>
                      <a:srgbClr val="0070C0"/>
                    </a:solidFill>
                    <a:effectLst/>
                    <a:latin typeface="宋体" panose="02010600030101010101" pitchFamily="2" charset="-122"/>
                    <a:ea typeface="宋体" panose="02010600030101010101" pitchFamily="2" charset="-122"/>
                  </a:rPr>
                  <a:t>     =</a:t>
                </a:r>
                <a14:m>
                  <m:oMath xmlns:m="http://schemas.openxmlformats.org/officeDocument/2006/math">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𝟔</m:t>
                                                </m:r>
                                              </m:e>
                                            </m:mr>
                                          </m:m>
                                        </m:e>
                                      </m:mr>
                                    </m:m>
                                  </m:e>
                                </m:mr>
                              </m:m>
                            </m:e>
                          </m:m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mr>
                        </m:m>
                      </m:e>
                    </m:d>
                    <m:r>
                      <a:rPr lang="en-US" altLang="zh-CN" sz="1400" b="1" kern="100" smtClean="0">
                        <a:solidFill>
                          <a:srgbClr val="0070C0"/>
                        </a:solidFill>
                        <a:effectLst/>
                        <a:latin typeface="Cambria Math" panose="02040503050406030204" pitchFamily="18" charset="0"/>
                        <a:ea typeface="宋体" panose="02010600030101010101" pitchFamily="2" charset="-122"/>
                      </a:rPr>
                      <m:t> </m:t>
                    </m:r>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d>
                  </m:oMath>
                </a14:m>
                <a:r>
                  <a:rPr lang="en-US" altLang="zh-CN" sz="1400" b="1" kern="100" dirty="0">
                    <a:solidFill>
                      <a:srgbClr val="0070C0"/>
                    </a:solidFill>
                    <a:effectLst/>
                    <a:latin typeface="宋体" panose="02010600030101010101" pitchFamily="2" charset="-122"/>
                    <a:ea typeface="宋体" panose="02010600030101010101" pitchFamily="2" charset="-122"/>
                  </a:rPr>
                  <a:t>=</a:t>
                </a:r>
                <a14:m>
                  <m:oMath xmlns:m="http://schemas.openxmlformats.org/officeDocument/2006/math">
                    <m:d>
                      <m:dPr>
                        <m:begChr m:val="["/>
                        <m:endChr m:val="]"/>
                        <m:ctrlPr>
                          <a:rPr lang="zh-CN" altLang="zh-CN" sz="1400" b="1" i="1" kern="100">
                            <a:solidFill>
                              <a:srgbClr val="0070C0"/>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r>
                                            <a:rPr lang="en-US" altLang="zh-CN" sz="1400" b="1" i="1" kern="100" smtClean="0">
                                              <a:solidFill>
                                                <a:srgbClr val="0070C0"/>
                                              </a:solidFill>
                                              <a:effectLst/>
                                              <a:latin typeface="Cambria Math" panose="02040503050406030204" pitchFamily="18" charset="0"/>
                                              <a:ea typeface="宋体" panose="02010600030101010101" pitchFamily="2" charset="-122"/>
                                            </a:rPr>
                                            <m:t>𝟔</m:t>
                                          </m:r>
                                        </m:e>
                                      </m:mr>
                                    </m:m>
                                  </m:e>
                                </m:mr>
                              </m:m>
                            </m:e>
                          </m:mr>
                          <m:mr>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r>
                                      <a:rPr lang="en-US" altLang="zh-CN" sz="1400" b="1" i="1" kern="100" smtClean="0">
                                        <a:solidFill>
                                          <a:srgbClr val="0070C0"/>
                                        </a:solidFill>
                                        <a:effectLst/>
                                        <a:latin typeface="Cambria Math" panose="02040503050406030204" pitchFamily="18" charset="0"/>
                                        <a:ea typeface="宋体" panose="02010600030101010101" pitchFamily="2" charset="-122"/>
                                      </a:rPr>
                                      <m:t>    </m:t>
                                    </m:r>
                                  </m:e>
                                  <m:e>
                                    <m:r>
                                      <a:rPr lang="en-US" altLang="zh-CN" sz="1400" b="1" i="1" kern="100" smtClean="0">
                                        <a:solidFill>
                                          <a:srgbClr val="0070C0"/>
                                        </a:solidFill>
                                        <a:effectLst/>
                                        <a:latin typeface="Cambria Math" panose="02040503050406030204" pitchFamily="18" charset="0"/>
                                        <a:ea typeface="宋体" panose="02010600030101010101" pitchFamily="2" charset="-122"/>
                                      </a:rPr>
                                      <m:t> </m:t>
                                    </m:r>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mr>
                              </m:m>
                            </m:e>
                            <m:e>
                              <m:m>
                                <m:mPr>
                                  <m:mcs>
                                    <m:mc>
                                      <m:mcPr>
                                        <m:count m:val="2"/>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m:t>
                                          </m:r>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𝟎</m:t>
                                          </m:r>
                                        </m:e>
                                      </m:mr>
                                    </m:m>
                                  </m:e>
                                  <m:e>
                                    <m:m>
                                      <m:mPr>
                                        <m:mcs>
                                          <m:mc>
                                            <m:mcPr>
                                              <m:count m:val="1"/>
                                              <m:mcJc m:val="center"/>
                                            </m:mcPr>
                                          </m:mc>
                                        </m:mcs>
                                        <m:ctrlPr>
                                          <a:rPr lang="zh-CN" altLang="zh-CN" sz="1400" b="1" i="1" kern="100">
                                            <a:solidFill>
                                              <a:srgbClr val="0070C0"/>
                                            </a:solidFill>
                                            <a:effectLst/>
                                            <a:latin typeface="Cambria Math" panose="02040503050406030204" pitchFamily="18" charset="0"/>
                                            <a:ea typeface="Cambria Math" panose="02040503050406030204" pitchFamily="18" charset="0"/>
                                          </a:rPr>
                                        </m:ctrlPr>
                                      </m:mPr>
                                      <m:mr>
                                        <m:e>
                                          <m:r>
                                            <a:rPr lang="en-US" altLang="zh-CN" sz="1400" b="1" i="1" kern="100" smtClean="0">
                                              <a:solidFill>
                                                <a:srgbClr val="0070C0"/>
                                              </a:solidFill>
                                              <a:effectLst/>
                                              <a:latin typeface="Cambria Math" panose="02040503050406030204" pitchFamily="18" charset="0"/>
                                              <a:ea typeface="宋体" panose="02010600030101010101" pitchFamily="2" charset="-122"/>
                                            </a:rPr>
                                            <m:t>𝟐</m:t>
                                          </m:r>
                                        </m:e>
                                      </m:mr>
                                      <m:mr>
                                        <m:e>
                                          <m:r>
                                            <a:rPr lang="en-US" altLang="zh-CN" sz="1400" b="1" i="1" kern="100" smtClean="0">
                                              <a:solidFill>
                                                <a:srgbClr val="0070C0"/>
                                              </a:solidFill>
                                              <a:effectLst/>
                                              <a:latin typeface="Cambria Math" panose="02040503050406030204" pitchFamily="18" charset="0"/>
                                              <a:ea typeface="宋体" panose="02010600030101010101" pitchFamily="2" charset="-122"/>
                                            </a:rPr>
                                            <m:t>𝟏</m:t>
                                          </m:r>
                                        </m:e>
                                      </m:mr>
                                    </m:m>
                                  </m:e>
                                </m:mr>
                              </m:m>
                            </m:e>
                          </m:mr>
                        </m:m>
                      </m:e>
                    </m:d>
                  </m:oMath>
                </a14:m>
                <a:endParaRPr lang="zh-CN" altLang="zh-CN" sz="1400" b="1" kern="100" dirty="0">
                  <a:solidFill>
                    <a:srgbClr val="0070C0"/>
                  </a:solidFill>
                  <a:effectLst/>
                  <a:latin typeface="Times New Roman" panose="02020603050405020304" pitchFamily="18" charset="0"/>
                  <a:ea typeface="宋体" panose="02010600030101010101" pitchFamily="2" charset="-122"/>
                </a:endParaRPr>
              </a:p>
            </p:txBody>
          </p:sp>
        </mc:Choice>
        <mc:Fallback xmlns="">
          <p:sp>
            <p:nvSpPr>
              <p:cNvPr id="2" name="矩形 1">
                <a:extLst>
                  <a:ext uri="{FF2B5EF4-FFF2-40B4-BE49-F238E27FC236}">
                    <a16:creationId xmlns:a16="http://schemas.microsoft.com/office/drawing/2014/main" id="{CF7E7A30-7C00-4E61-96D0-DA7924CAD51F}"/>
                  </a:ext>
                </a:extLst>
              </p:cNvPr>
              <p:cNvSpPr>
                <a:spLocks noRot="1" noChangeAspect="1" noMove="1" noResize="1" noEditPoints="1" noAdjustHandles="1" noChangeArrowheads="1" noChangeShapeType="1" noTextEdit="1"/>
              </p:cNvSpPr>
              <p:nvPr/>
            </p:nvSpPr>
            <p:spPr>
              <a:xfrm>
                <a:off x="1678898" y="592441"/>
                <a:ext cx="6565692" cy="4103688"/>
              </a:xfrm>
              <a:prstGeom prst="rect">
                <a:avLst/>
              </a:prstGeom>
              <a:blipFill>
                <a:blip r:embed="rId2"/>
                <a:stretch>
                  <a:fillRect/>
                </a:stretch>
              </a:blipFill>
            </p:spPr>
            <p:txBody>
              <a:bodyPr/>
              <a:lstStyle/>
              <a:p>
                <a:r>
                  <a:rPr lang="zh-CN" altLang="en-US">
                    <a:noFill/>
                  </a:rPr>
                  <a:t> </a:t>
                </a:r>
              </a:p>
            </p:txBody>
          </p:sp>
        </mc:Fallback>
      </mc:AlternateContent>
      <p:sp>
        <p:nvSpPr>
          <p:cNvPr id="4" name="日期占位符 8">
            <a:extLst>
              <a:ext uri="{FF2B5EF4-FFF2-40B4-BE49-F238E27FC236}">
                <a16:creationId xmlns:a16="http://schemas.microsoft.com/office/drawing/2014/main" id="{086721E8-802B-4EC4-8925-667ABD3B0765}"/>
              </a:ext>
            </a:extLst>
          </p:cNvPr>
          <p:cNvSpPr>
            <a:spLocks noGrp="1"/>
          </p:cNvSpPr>
          <p:nvPr>
            <p:ph type="dt" sz="half" idx="10"/>
          </p:nvPr>
        </p:nvSpPr>
        <p:spPr>
          <a:xfrm>
            <a:off x="768097" y="4853028"/>
            <a:ext cx="1615607" cy="205740"/>
          </a:xfrm>
        </p:spPr>
        <p:txBody>
          <a:bodyPr/>
          <a:lstStyle/>
          <a:p>
            <a:fld id="{EACC92F8-92B4-4177-A8C0-469200A49852}" type="datetime1">
              <a:rPr lang="en-US" altLang="zh-CN" smtClean="0"/>
              <a:t>7/4/2024</a:t>
            </a:fld>
            <a:endParaRPr lang="zh-CN" altLang="en-US" dirty="0"/>
          </a:p>
        </p:txBody>
      </p:sp>
    </p:spTree>
    <p:extLst>
      <p:ext uri="{BB962C8B-B14F-4D97-AF65-F5344CB8AC3E}">
        <p14:creationId xmlns:p14="http://schemas.microsoft.com/office/powerpoint/2010/main" val="2891220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67B19EC1-A427-455B-8877-06F333665723}"/>
                  </a:ext>
                </a:extLst>
              </p:cNvPr>
              <p:cNvSpPr/>
              <p:nvPr/>
            </p:nvSpPr>
            <p:spPr>
              <a:xfrm>
                <a:off x="1" y="504667"/>
                <a:ext cx="9144000" cy="4089196"/>
              </a:xfrm>
              <a:prstGeom prst="rect">
                <a:avLst/>
              </a:prstGeom>
            </p:spPr>
            <p:txBody>
              <a:bodyPr wrap="square">
                <a:spAutoFit/>
              </a:bodyPr>
              <a:lstStyle/>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3.</a:t>
                </a:r>
                <a:r>
                  <a:rPr lang="zh-CN" altLang="zh-CN" sz="1400" b="1" kern="100" dirty="0">
                    <a:solidFill>
                      <a:srgbClr val="FF0000"/>
                    </a:solidFill>
                    <a:effectLst/>
                    <a:latin typeface="Times New Roman" panose="02020603050405020304" pitchFamily="18" charset="0"/>
                    <a:ea typeface="宋体" panose="02010600030101010101" pitchFamily="2" charset="-122"/>
                  </a:rPr>
                  <a:t>坐标复合变换</a:t>
                </a:r>
              </a:p>
              <a:p>
                <a:pPr indent="266700">
                  <a:lnSpc>
                    <a:spcPct val="150000"/>
                  </a:lnSpc>
                </a:pPr>
                <a:r>
                  <a:rPr lang="zh-CN" altLang="zh-CN" sz="1400" b="1" kern="100" dirty="0">
                    <a:solidFill>
                      <a:srgbClr val="FF0000"/>
                    </a:solidFill>
                    <a:effectLst/>
                    <a:latin typeface="Times New Roman" panose="02020603050405020304" pitchFamily="18" charset="0"/>
                    <a:ea typeface="宋体" panose="02010600030101010101" pitchFamily="2" charset="-122"/>
                  </a:rPr>
                  <a:t>平移变换和旋转变换</a:t>
                </a:r>
                <a:r>
                  <a:rPr lang="zh-CN" altLang="zh-CN" sz="1400" b="1" kern="100" dirty="0">
                    <a:solidFill>
                      <a:srgbClr val="0070C0"/>
                    </a:solidFill>
                    <a:effectLst/>
                    <a:latin typeface="Times New Roman" panose="02020603050405020304" pitchFamily="18" charset="0"/>
                    <a:ea typeface="宋体" panose="02010600030101010101" pitchFamily="2" charset="-122"/>
                  </a:rPr>
                  <a:t>可以组合在一个齐次变换中，称为复合变换。</a:t>
                </a:r>
              </a:p>
              <a:p>
                <a:pPr indent="266700">
                  <a:lnSpc>
                    <a:spcPct val="150000"/>
                  </a:lnSpc>
                </a:pPr>
                <a:r>
                  <a:rPr lang="zh-CN" altLang="zh-CN" sz="1400" b="1" kern="100" dirty="0">
                    <a:solidFill>
                      <a:srgbClr val="0070C0"/>
                    </a:solidFill>
                    <a:effectLst/>
                    <a:latin typeface="Times New Roman" panose="02020603050405020304" pitchFamily="18" charset="0"/>
                    <a:ea typeface="宋体" panose="02010600030101010101" pitchFamily="2" charset="-122"/>
                  </a:rPr>
                  <a:t>如例</a:t>
                </a:r>
                <a:r>
                  <a:rPr lang="en-US" altLang="zh-CN" sz="1400" b="1" kern="100" dirty="0">
                    <a:solidFill>
                      <a:srgbClr val="0070C0"/>
                    </a:solidFill>
                    <a:effectLst/>
                    <a:latin typeface="Times New Roman" panose="02020603050405020304" pitchFamily="18" charset="0"/>
                    <a:ea typeface="宋体" panose="02010600030101010101" pitchFamily="2" charset="-122"/>
                  </a:rPr>
                  <a:t>3-4</a:t>
                </a:r>
                <a:r>
                  <a:rPr lang="zh-CN" altLang="zh-CN" sz="1400" b="1" kern="100" dirty="0">
                    <a:solidFill>
                      <a:srgbClr val="0070C0"/>
                    </a:solidFill>
                    <a:effectLst/>
                    <a:latin typeface="Times New Roman" panose="02020603050405020304" pitchFamily="18" charset="0"/>
                    <a:ea typeface="宋体" panose="02010600030101010101" pitchFamily="2" charset="-122"/>
                  </a:rPr>
                  <a:t>中的点</a:t>
                </a:r>
                <a:r>
                  <a:rPr lang="en-US" altLang="zh-CN" sz="1400" b="1" kern="100" dirty="0">
                    <a:solidFill>
                      <a:srgbClr val="0070C0"/>
                    </a:solidFill>
                    <a:effectLst/>
                    <a:latin typeface="Times New Roman" panose="02020603050405020304" pitchFamily="18" charset="0"/>
                    <a:ea typeface="宋体" panose="02010600030101010101" pitchFamily="2" charset="-122"/>
                  </a:rPr>
                  <a:t>W</a:t>
                </a:r>
                <a:r>
                  <a:rPr lang="zh-CN" altLang="zh-CN" sz="1400" b="1" kern="100" dirty="0">
                    <a:solidFill>
                      <a:srgbClr val="0070C0"/>
                    </a:solidFill>
                    <a:effectLst/>
                    <a:latin typeface="Times New Roman" panose="02020603050405020304" pitchFamily="18" charset="0"/>
                    <a:ea typeface="宋体" panose="02010600030101010101" pitchFamily="2" charset="-122"/>
                  </a:rPr>
                  <a:t>若还要沿固定坐标系的</a:t>
                </a:r>
                <a:r>
                  <a:rPr lang="en-US" altLang="zh-CN" sz="1400" b="1" kern="100" dirty="0">
                    <a:solidFill>
                      <a:srgbClr val="0070C0"/>
                    </a:solidFill>
                    <a:effectLst/>
                    <a:latin typeface="Times New Roman" panose="02020603050405020304" pitchFamily="18" charset="0"/>
                    <a:ea typeface="宋体" panose="02010600030101010101" pitchFamily="2" charset="-122"/>
                  </a:rPr>
                  <a:t>X</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Y</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Z</a:t>
                </a:r>
                <a:r>
                  <a:rPr lang="zh-CN" altLang="zh-CN" sz="1400" b="1" kern="100" dirty="0">
                    <a:solidFill>
                      <a:srgbClr val="0070C0"/>
                    </a:solidFill>
                    <a:effectLst/>
                    <a:latin typeface="Times New Roman" panose="02020603050405020304" pitchFamily="18" charset="0"/>
                    <a:ea typeface="宋体" panose="02010600030101010101" pitchFamily="2" charset="-122"/>
                  </a:rPr>
                  <a:t>轴作（</a:t>
                </a:r>
                <a:r>
                  <a:rPr lang="en-US" altLang="zh-CN" sz="1400" b="1" kern="100" dirty="0">
                    <a:solidFill>
                      <a:srgbClr val="0070C0"/>
                    </a:solidFill>
                    <a:effectLst/>
                    <a:latin typeface="Times New Roman" panose="02020603050405020304" pitchFamily="18" charset="0"/>
                    <a:ea typeface="宋体" panose="02010600030101010101" pitchFamily="2" charset="-122"/>
                  </a:rPr>
                  <a:t>4</a:t>
                </a:r>
                <a:r>
                  <a:rPr lang="zh-CN" altLang="zh-CN" sz="1400" b="1" kern="100" dirty="0">
                    <a:solidFill>
                      <a:srgbClr val="0070C0"/>
                    </a:solidFill>
                    <a:effectLst/>
                    <a:latin typeface="Times New Roman" panose="02020603050405020304" pitchFamily="18" charset="0"/>
                    <a:ea typeface="宋体" panose="02010600030101010101" pitchFamily="2" charset="-122"/>
                  </a:rPr>
                  <a:t>，</a:t>
                </a:r>
                <a:r>
                  <a:rPr lang="en-US" altLang="zh-CN" sz="1400" b="1" kern="100" dirty="0">
                    <a:solidFill>
                      <a:srgbClr val="0070C0"/>
                    </a:solidFill>
                    <a:effectLst/>
                    <a:latin typeface="Times New Roman" panose="02020603050405020304" pitchFamily="18" charset="0"/>
                    <a:ea typeface="宋体" panose="02010600030101010101" pitchFamily="2" charset="-122"/>
                  </a:rPr>
                  <a:t>-3,7</a:t>
                </a:r>
                <a:r>
                  <a:rPr lang="zh-CN" altLang="zh-CN" sz="1400" b="1" kern="100" dirty="0">
                    <a:solidFill>
                      <a:srgbClr val="0070C0"/>
                    </a:solidFill>
                    <a:effectLst/>
                    <a:latin typeface="Times New Roman" panose="02020603050405020304" pitchFamily="18" charset="0"/>
                    <a:ea typeface="宋体" panose="02010600030101010101" pitchFamily="2" charset="-122"/>
                  </a:rPr>
                  <a:t>）平移至</a:t>
                </a:r>
                <a:r>
                  <a:rPr lang="en-US" altLang="zh-CN" sz="1400" b="1" kern="100" dirty="0">
                    <a:solidFill>
                      <a:srgbClr val="0070C0"/>
                    </a:solidFill>
                    <a:effectLst/>
                    <a:latin typeface="Times New Roman" panose="02020603050405020304" pitchFamily="18" charset="0"/>
                    <a:ea typeface="宋体" panose="02010600030101010101" pitchFamily="2" charset="-122"/>
                  </a:rPr>
                  <a:t>E</a:t>
                </a:r>
                <a:r>
                  <a:rPr lang="zh-CN" altLang="zh-CN" sz="1400" b="1" kern="100" dirty="0">
                    <a:solidFill>
                      <a:srgbClr val="0070C0"/>
                    </a:solidFill>
                    <a:effectLst/>
                    <a:latin typeface="Times New Roman" panose="02020603050405020304" pitchFamily="18" charset="0"/>
                    <a:ea typeface="宋体" panose="02010600030101010101" pitchFamily="2" charset="-122"/>
                  </a:rPr>
                  <a:t>点，则只要左乘上平移变换矩阵，即可得到</a:t>
                </a:r>
                <a:r>
                  <a:rPr lang="en-US" altLang="zh-CN" sz="1400" b="1" kern="100" dirty="0">
                    <a:solidFill>
                      <a:srgbClr val="0070C0"/>
                    </a:solidFill>
                    <a:effectLst/>
                    <a:latin typeface="Times New Roman" panose="02020603050405020304" pitchFamily="18" charset="0"/>
                    <a:ea typeface="宋体" panose="02010600030101010101" pitchFamily="2" charset="-122"/>
                  </a:rPr>
                  <a:t>E</a:t>
                </a:r>
                <a:r>
                  <a:rPr lang="zh-CN" altLang="zh-CN" sz="1400" b="1" kern="100" dirty="0">
                    <a:solidFill>
                      <a:srgbClr val="0070C0"/>
                    </a:solidFill>
                    <a:effectLst/>
                    <a:latin typeface="Times New Roman" panose="02020603050405020304" pitchFamily="18" charset="0"/>
                    <a:ea typeface="宋体" panose="02010600030101010101" pitchFamily="2" charset="-122"/>
                  </a:rPr>
                  <a:t>点的列阵。</a:t>
                </a:r>
              </a:p>
              <a:p>
                <a:pPr indent="266700">
                  <a:lnSpc>
                    <a:spcPct val="150000"/>
                  </a:lnSpc>
                </a:pPr>
                <a14:m>
                  <m:oMathPara xmlns:m="http://schemas.openxmlformats.org/officeDocument/2006/math">
                    <m:oMathParaPr>
                      <m:jc m:val="centerGroup"/>
                    </m:oMathParaPr>
                    <m:oMath xmlns:m="http://schemas.openxmlformats.org/officeDocument/2006/math">
                      <m:r>
                        <a:rPr lang="en-US" altLang="zh-CN" sz="1400" i="1" kern="100">
                          <a:effectLst/>
                          <a:latin typeface="Cambria Math" panose="02040503050406030204" pitchFamily="18" charset="0"/>
                          <a:ea typeface="宋体" panose="02010600030101010101" pitchFamily="2" charset="-122"/>
                        </a:rPr>
                        <m:t>         </m:t>
                      </m:r>
                      <m:r>
                        <a:rPr lang="en-US" altLang="zh-CN" sz="1400" i="1" kern="100">
                          <a:effectLst/>
                          <a:latin typeface="Cambria Math" panose="02040503050406030204" pitchFamily="18" charset="0"/>
                          <a:ea typeface="宋体" panose="02010600030101010101" pitchFamily="2" charset="-122"/>
                        </a:rPr>
                        <m:t>𝐸</m:t>
                      </m:r>
                      <m:r>
                        <a:rPr lang="en-US" altLang="zh-CN" sz="1400" i="1" kern="100">
                          <a:effectLst/>
                          <a:latin typeface="Cambria Math" panose="02040503050406030204" pitchFamily="18" charset="0"/>
                          <a:ea typeface="宋体" panose="02010600030101010101" pitchFamily="2" charset="-122"/>
                        </a:rPr>
                        <m:t>=</m:t>
                      </m:r>
                      <m:r>
                        <m:rPr>
                          <m:sty m:val="p"/>
                        </m:rPr>
                        <a:rPr lang="en-US" altLang="zh-CN" sz="1400" kern="100">
                          <a:effectLst/>
                          <a:latin typeface="Cambria Math" panose="02040503050406030204" pitchFamily="18" charset="0"/>
                          <a:ea typeface="宋体" panose="02010600030101010101" pitchFamily="2" charset="-122"/>
                        </a:rPr>
                        <m:t>Trans</m:t>
                      </m:r>
                      <m:d>
                        <m:dPr>
                          <m:begChr m:val="（"/>
                          <m:endChr m:val="）"/>
                          <m:ctrlPr>
                            <a:rPr lang="zh-CN" altLang="zh-CN" sz="1400" i="1" kern="100">
                              <a:effectLst/>
                              <a:latin typeface="Cambria Math" panose="02040503050406030204" pitchFamily="18" charset="0"/>
                              <a:ea typeface="Cambria Math" panose="02040503050406030204" pitchFamily="18" charset="0"/>
                            </a:rPr>
                          </m:ctrlPr>
                        </m:dPr>
                        <m:e>
                          <m:r>
                            <a:rPr lang="en-US" altLang="zh-CN" sz="1400" kern="100">
                              <a:effectLst/>
                              <a:latin typeface="Cambria Math" panose="02040503050406030204" pitchFamily="18" charset="0"/>
                              <a:ea typeface="宋体" panose="02010600030101010101" pitchFamily="2" charset="-122"/>
                            </a:rPr>
                            <m:t>4</m:t>
                          </m:r>
                          <m:r>
                            <a:rPr lang="zh-CN" altLang="zh-CN" sz="1400" kern="100">
                              <a:effectLst/>
                              <a:latin typeface="Cambria Math" panose="02040503050406030204" pitchFamily="18" charset="0"/>
                              <a:ea typeface="宋体" panose="02010600030101010101" pitchFamily="2" charset="-122"/>
                            </a:rPr>
                            <m:t>，</m:t>
                          </m:r>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3</m:t>
                          </m:r>
                          <m:r>
                            <a:rPr lang="zh-CN" altLang="zh-CN" sz="1400"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7</m:t>
                          </m:r>
                        </m:e>
                      </m:d>
                      <m:r>
                        <m:rPr>
                          <m:sty m:val="p"/>
                        </m:rPr>
                        <a:rPr lang="en-US" altLang="zh-CN" sz="1400" kern="100">
                          <a:effectLst/>
                          <a:latin typeface="Cambria Math" panose="02040503050406030204" pitchFamily="18" charset="0"/>
                          <a:ea typeface="宋体" panose="02010600030101010101" pitchFamily="2" charset="-122"/>
                        </a:rPr>
                        <m:t>Rot</m:t>
                      </m:r>
                      <m:d>
                        <m:dPr>
                          <m:begChr m:val="（"/>
                          <m:endChr m:val="）"/>
                          <m:ctrlPr>
                            <a:rPr lang="zh-CN" altLang="zh-CN" sz="1400" i="1" kern="100">
                              <a:effectLst/>
                              <a:latin typeface="Cambria Math" panose="02040503050406030204" pitchFamily="18" charset="0"/>
                              <a:ea typeface="Cambria Math" panose="02040503050406030204" pitchFamily="18" charset="0"/>
                            </a:rPr>
                          </m:ctrlPr>
                        </m:dPr>
                        <m:e>
                          <m:r>
                            <m:rPr>
                              <m:sty m:val="p"/>
                            </m:rPr>
                            <a:rPr lang="en-US" altLang="zh-CN" sz="1400" kern="100">
                              <a:effectLst/>
                              <a:latin typeface="Cambria Math" panose="02040503050406030204" pitchFamily="18" charset="0"/>
                              <a:ea typeface="宋体" panose="02010600030101010101" pitchFamily="2" charset="-122"/>
                            </a:rPr>
                            <m:t>Y</m:t>
                          </m:r>
                          <m:r>
                            <a:rPr lang="zh-CN" altLang="zh-CN" sz="1400" kern="100">
                              <a:effectLst/>
                              <a:latin typeface="Cambria Math" panose="02040503050406030204" pitchFamily="18" charset="0"/>
                              <a:ea typeface="宋体" panose="02010600030101010101" pitchFamily="2" charset="-122"/>
                            </a:rPr>
                            <m:t>，</m:t>
                          </m:r>
                          <m:sSup>
                            <m:sSupPr>
                              <m:ctrlPr>
                                <a:rPr lang="zh-CN" altLang="zh-CN" sz="1400" i="1" kern="100">
                                  <a:effectLst/>
                                  <a:latin typeface="Cambria Math" panose="02040503050406030204" pitchFamily="18" charset="0"/>
                                  <a:ea typeface="Cambria Math" panose="02040503050406030204" pitchFamily="18" charset="0"/>
                                </a:rPr>
                              </m:ctrlPr>
                            </m:sSupPr>
                            <m:e>
                              <m:r>
                                <a:rPr lang="en-US" altLang="zh-CN" sz="1400" i="1" kern="100">
                                  <a:effectLst/>
                                  <a:latin typeface="Cambria Math" panose="02040503050406030204" pitchFamily="18" charset="0"/>
                                  <a:ea typeface="宋体" panose="02010600030101010101" pitchFamily="2" charset="-122"/>
                                </a:rPr>
                                <m:t>90</m:t>
                              </m:r>
                            </m:e>
                            <m:sup>
                              <m:r>
                                <a:rPr lang="en-US" altLang="zh-CN" sz="1400" i="1" kern="100">
                                  <a:effectLst/>
                                  <a:latin typeface="Cambria Math" panose="02040503050406030204" pitchFamily="18" charset="0"/>
                                  <a:ea typeface="宋体" panose="02010600030101010101" pitchFamily="2" charset="-122"/>
                                </a:rPr>
                                <m:t>0</m:t>
                              </m:r>
                            </m:sup>
                          </m:sSup>
                        </m:e>
                      </m:d>
                      <m:r>
                        <m:rPr>
                          <m:sty m:val="p"/>
                        </m:rPr>
                        <a:rPr lang="en-US" altLang="zh-CN" sz="1400" kern="100">
                          <a:effectLst/>
                          <a:latin typeface="Cambria Math" panose="02040503050406030204" pitchFamily="18" charset="0"/>
                          <a:ea typeface="宋体" panose="02010600030101010101" pitchFamily="2" charset="-122"/>
                        </a:rPr>
                        <m:t>Rot</m:t>
                      </m:r>
                      <m:d>
                        <m:dPr>
                          <m:begChr m:val="（"/>
                          <m:endChr m:val="）"/>
                          <m:ctrlPr>
                            <a:rPr lang="zh-CN" altLang="zh-CN" sz="1400" i="1" kern="100">
                              <a:effectLst/>
                              <a:latin typeface="Cambria Math" panose="02040503050406030204" pitchFamily="18" charset="0"/>
                              <a:ea typeface="Cambria Math" panose="02040503050406030204" pitchFamily="18" charset="0"/>
                            </a:rPr>
                          </m:ctrlPr>
                        </m:dPr>
                        <m:e>
                          <m:r>
                            <m:rPr>
                              <m:sty m:val="p"/>
                            </m:rPr>
                            <a:rPr lang="en-US" altLang="zh-CN" sz="1400" kern="100">
                              <a:effectLst/>
                              <a:latin typeface="Cambria Math" panose="02040503050406030204" pitchFamily="18" charset="0"/>
                              <a:ea typeface="宋体" panose="02010600030101010101" pitchFamily="2" charset="-122"/>
                            </a:rPr>
                            <m:t>Z</m:t>
                          </m:r>
                          <m:r>
                            <a:rPr lang="zh-CN" altLang="zh-CN" sz="1400" kern="100">
                              <a:effectLst/>
                              <a:latin typeface="Cambria Math" panose="02040503050406030204" pitchFamily="18" charset="0"/>
                              <a:ea typeface="宋体" panose="02010600030101010101" pitchFamily="2" charset="-122"/>
                            </a:rPr>
                            <m:t>，</m:t>
                          </m:r>
                          <m:sSup>
                            <m:sSupPr>
                              <m:ctrlPr>
                                <a:rPr lang="zh-CN" altLang="zh-CN" sz="1400" i="1" kern="100">
                                  <a:effectLst/>
                                  <a:latin typeface="Cambria Math" panose="02040503050406030204" pitchFamily="18" charset="0"/>
                                  <a:ea typeface="Cambria Math" panose="02040503050406030204" pitchFamily="18" charset="0"/>
                                </a:rPr>
                              </m:ctrlPr>
                            </m:sSupPr>
                            <m:e>
                              <m:r>
                                <a:rPr lang="en-US" altLang="zh-CN" sz="1400" i="1" kern="100">
                                  <a:effectLst/>
                                  <a:latin typeface="Cambria Math" panose="02040503050406030204" pitchFamily="18" charset="0"/>
                                  <a:ea typeface="宋体" panose="02010600030101010101" pitchFamily="2" charset="-122"/>
                                </a:rPr>
                                <m:t>90</m:t>
                              </m:r>
                            </m:e>
                            <m:sup>
                              <m:r>
                                <a:rPr lang="en-US" altLang="zh-CN" sz="1400" i="1" kern="100">
                                  <a:effectLst/>
                                  <a:latin typeface="Cambria Math" panose="02040503050406030204" pitchFamily="18" charset="0"/>
                                  <a:ea typeface="宋体" panose="02010600030101010101" pitchFamily="2" charset="-122"/>
                                </a:rPr>
                                <m:t>0</m:t>
                              </m:r>
                            </m:sup>
                          </m:sSup>
                        </m:e>
                      </m:d>
                      <m:r>
                        <m:rPr>
                          <m:sty m:val="p"/>
                        </m:rPr>
                        <a:rPr lang="en-US" altLang="zh-CN" sz="1400" kern="100">
                          <a:effectLst/>
                          <a:latin typeface="Cambria Math" panose="02040503050406030204" pitchFamily="18" charset="0"/>
                          <a:ea typeface="宋体" panose="02010600030101010101" pitchFamily="2" charset="-122"/>
                        </a:rPr>
                        <m:t>U</m:t>
                      </m:r>
                    </m:oMath>
                  </m:oMathPara>
                </a14:m>
                <a:endParaRPr lang="zh-CN" altLang="zh-CN" sz="1400" kern="100" dirty="0">
                  <a:effectLst/>
                  <a:latin typeface="Times New Roman" panose="02020603050405020304" pitchFamily="18" charset="0"/>
                  <a:ea typeface="宋体" panose="02010600030101010101" pitchFamily="2" charset="-122"/>
                </a:endParaRPr>
              </a:p>
              <a:p>
                <a:pPr indent="266700" algn="ctr">
                  <a:lnSpc>
                    <a:spcPct val="150000"/>
                  </a:lnSpc>
                </a:pPr>
                <a:r>
                  <a:rPr lang="en-US" altLang="zh-CN" sz="1400" kern="100" dirty="0">
                    <a:effectLst/>
                    <a:latin typeface="宋体" panose="02010600030101010101" pitchFamily="2" charset="-122"/>
                    <a:ea typeface="宋体" panose="02010600030101010101" pitchFamily="2" charset="-122"/>
                  </a:rPr>
                  <a:t>= </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4</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3</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0</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0</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3</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2</m:t>
                                    </m:r>
                                  </m:e>
                                </m:mr>
                                <m:mr>
                                  <m:e>
                                    <m:r>
                                      <a:rPr lang="en-US" altLang="zh-CN" sz="1400" i="1" kern="100">
                                        <a:effectLst/>
                                        <a:latin typeface="Cambria Math" panose="02040503050406030204" pitchFamily="18" charset="0"/>
                                        <a:ea typeface="宋体" panose="02010600030101010101" pitchFamily="2" charset="-122"/>
                                      </a:rPr>
                                      <m:t>1</m:t>
                                    </m:r>
                                  </m:e>
                                </m:mr>
                              </m:m>
                            </m:e>
                          </m:mr>
                        </m:m>
                      </m:e>
                    </m:d>
                  </m:oMath>
                </a14:m>
                <a:r>
                  <a:rPr lang="en-US" altLang="zh-CN" sz="1400" kern="100" dirty="0">
                    <a:effectLst/>
                    <a:latin typeface="宋体" panose="02010600030101010101" pitchFamily="2" charset="-122"/>
                    <a:ea typeface="宋体" panose="02010600030101010101" pitchFamily="2" charset="-122"/>
                  </a:rPr>
                  <a:t>=</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4</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3</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1</m:t>
                                          </m:r>
                                        </m:e>
                                      </m:mr>
                                    </m:m>
                                  </m:e>
                                </m:mr>
                              </m:m>
                            </m:e>
                          </m:mr>
                        </m:m>
                      </m:e>
                    </m:d>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3</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2</m:t>
                                    </m:r>
                                  </m:e>
                                </m:mr>
                                <m:mr>
                                  <m:e>
                                    <m:r>
                                      <a:rPr lang="en-US" altLang="zh-CN" sz="1400" i="1" kern="100">
                                        <a:effectLst/>
                                        <a:latin typeface="Cambria Math" panose="02040503050406030204" pitchFamily="18" charset="0"/>
                                        <a:ea typeface="宋体" panose="02010600030101010101" pitchFamily="2" charset="-122"/>
                                      </a:rPr>
                                      <m:t>1</m:t>
                                    </m:r>
                                  </m:e>
                                </m:mr>
                              </m:m>
                            </m:e>
                          </m:mr>
                        </m:m>
                      </m:e>
                    </m:d>
                    <m:r>
                      <a:rPr lang="en-US" altLang="zh-CN" sz="1400" i="1" kern="100">
                        <a:effectLst/>
                        <a:latin typeface="Cambria Math" panose="02040503050406030204" pitchFamily="18" charset="0"/>
                        <a:ea typeface="宋体" panose="02010600030101010101" pitchFamily="2" charset="-122"/>
                      </a:rPr>
                      <m:t>=</m:t>
                    </m:r>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6</m:t>
                                    </m:r>
                                  </m:e>
                                </m:mr>
                                <m:mr>
                                  <m:e>
                                    <m:r>
                                      <a:rPr lang="en-US" altLang="zh-CN" sz="1400" i="1" kern="100">
                                        <a:effectLst/>
                                        <a:latin typeface="Cambria Math" panose="02040503050406030204" pitchFamily="18" charset="0"/>
                                        <a:ea typeface="宋体" panose="02010600030101010101" pitchFamily="2" charset="-122"/>
                                      </a:rPr>
                                      <m:t>4</m:t>
                                    </m:r>
                                  </m:e>
                                </m:mr>
                              </m:m>
                            </m:e>
                          </m:m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10</m:t>
                                    </m:r>
                                  </m:e>
                                </m:mr>
                                <m:mr>
                                  <m:e>
                                    <m:r>
                                      <a:rPr lang="en-US" altLang="zh-CN" sz="1400" i="1" kern="100">
                                        <a:effectLst/>
                                        <a:latin typeface="Cambria Math" panose="02040503050406030204" pitchFamily="18" charset="0"/>
                                        <a:ea typeface="宋体" panose="02010600030101010101" pitchFamily="2" charset="-122"/>
                                      </a:rPr>
                                      <m:t>1</m:t>
                                    </m:r>
                                  </m:e>
                                </m:mr>
                              </m:m>
                            </m:e>
                          </m:mr>
                        </m:m>
                      </m:e>
                    </m:d>
                  </m:oMath>
                </a14:m>
                <a:endParaRPr lang="zh-CN" altLang="zh-CN" sz="1400" kern="100" dirty="0">
                  <a:effectLst/>
                  <a:latin typeface="Times New Roman" panose="02020603050405020304" pitchFamily="18" charset="0"/>
                  <a:ea typeface="宋体" panose="02010600030101010101" pitchFamily="2" charset="-122"/>
                </a:endParaRPr>
              </a:p>
              <a:p>
                <a:pPr indent="266700" algn="ctr">
                  <a:lnSpc>
                    <a:spcPct val="150000"/>
                  </a:lnSpc>
                </a:pPr>
                <a:r>
                  <a:rPr lang="zh-CN" altLang="zh-CN" sz="1400" kern="100" dirty="0">
                    <a:effectLst/>
                    <a:latin typeface="Times New Roman" panose="02020603050405020304" pitchFamily="18" charset="0"/>
                    <a:ea typeface="宋体" panose="02010600030101010101" pitchFamily="2" charset="-122"/>
                  </a:rPr>
                  <a:t>式中：</a:t>
                </a:r>
                <a14:m>
                  <m:oMath xmlns:m="http://schemas.openxmlformats.org/officeDocument/2006/math">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1</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4</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3</m:t>
                                          </m:r>
                                        </m:e>
                                      </m:mr>
                                    </m:m>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mr>
                                    </m:m>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mr>
                                      <m:mr>
                                        <m:e>
                                          <m:r>
                                            <a:rPr lang="en-US" altLang="zh-CN" sz="1400" i="1" kern="100">
                                              <a:effectLst/>
                                              <a:latin typeface="Cambria Math" panose="02040503050406030204" pitchFamily="18" charset="0"/>
                                              <a:ea typeface="宋体" panose="02010600030101010101" pitchFamily="2" charset="-122"/>
                                            </a:rPr>
                                            <m:t>0</m:t>
                                          </m:r>
                                        </m:e>
                                      </m:mr>
                                    </m:m>
                                  </m:e>
                                  <m:e>
                                    <m:m>
                                      <m:mPr>
                                        <m:mcs>
                                          <m:mc>
                                            <m:mcPr>
                                              <m:count m:val="1"/>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7</m:t>
                                          </m:r>
                                        </m:e>
                                      </m:mr>
                                      <m:mr>
                                        <m:e>
                                          <m:r>
                                            <a:rPr lang="en-US" altLang="zh-CN" sz="1400" i="1" kern="100">
                                              <a:effectLst/>
                                              <a:latin typeface="Cambria Math" panose="02040503050406030204" pitchFamily="18" charset="0"/>
                                              <a:ea typeface="宋体" panose="02010600030101010101" pitchFamily="2" charset="-122"/>
                                            </a:rPr>
                                            <m:t>1</m:t>
                                          </m:r>
                                        </m:e>
                                      </m:mr>
                                    </m:m>
                                  </m:e>
                                </m:mr>
                              </m:m>
                            </m:e>
                          </m:mr>
                        </m:m>
                      </m:e>
                    </m:d>
                  </m:oMath>
                </a14:m>
                <a:r>
                  <a:rPr lang="zh-CN" altLang="zh-CN" sz="1400" kern="100" dirty="0">
                    <a:effectLst/>
                    <a:latin typeface="Times New Roman" panose="02020603050405020304" pitchFamily="18" charset="0"/>
                    <a:ea typeface="宋体" panose="02010600030101010101" pitchFamily="2" charset="-122"/>
                  </a:rPr>
                  <a:t>为平移加旋转的复合变换矩阵。</a:t>
                </a:r>
              </a:p>
            </p:txBody>
          </p:sp>
        </mc:Choice>
        <mc:Fallback xmlns="">
          <p:sp>
            <p:nvSpPr>
              <p:cNvPr id="2" name="矩形 1">
                <a:extLst>
                  <a:ext uri="{FF2B5EF4-FFF2-40B4-BE49-F238E27FC236}">
                    <a16:creationId xmlns:a16="http://schemas.microsoft.com/office/drawing/2014/main" id="{67B19EC1-A427-455B-8877-06F333665723}"/>
                  </a:ext>
                </a:extLst>
              </p:cNvPr>
              <p:cNvSpPr>
                <a:spLocks noRot="1" noChangeAspect="1" noMove="1" noResize="1" noEditPoints="1" noAdjustHandles="1" noChangeArrowheads="1" noChangeShapeType="1" noTextEdit="1"/>
              </p:cNvSpPr>
              <p:nvPr/>
            </p:nvSpPr>
            <p:spPr>
              <a:xfrm>
                <a:off x="1" y="504667"/>
                <a:ext cx="9144000" cy="4089196"/>
              </a:xfrm>
              <a:prstGeom prst="rect">
                <a:avLst/>
              </a:prstGeom>
              <a:blipFill>
                <a:blip r:embed="rId2"/>
                <a:stretch>
                  <a:fillRect l="-200"/>
                </a:stretch>
              </a:blipFill>
            </p:spPr>
            <p:txBody>
              <a:bodyPr/>
              <a:lstStyle/>
              <a:p>
                <a:r>
                  <a:rPr lang="zh-CN" altLang="en-US">
                    <a:noFill/>
                  </a:rPr>
                  <a:t> </a:t>
                </a:r>
              </a:p>
            </p:txBody>
          </p:sp>
        </mc:Fallback>
      </mc:AlternateContent>
      <p:sp>
        <p:nvSpPr>
          <p:cNvPr id="5" name="日期占位符 8">
            <a:extLst>
              <a:ext uri="{FF2B5EF4-FFF2-40B4-BE49-F238E27FC236}">
                <a16:creationId xmlns:a16="http://schemas.microsoft.com/office/drawing/2014/main" id="{1E4826DF-434C-46D3-9334-5C28F1788171}"/>
              </a:ext>
            </a:extLst>
          </p:cNvPr>
          <p:cNvSpPr>
            <a:spLocks noGrp="1"/>
          </p:cNvSpPr>
          <p:nvPr>
            <p:ph type="dt" sz="half" idx="10"/>
          </p:nvPr>
        </p:nvSpPr>
        <p:spPr>
          <a:xfrm>
            <a:off x="768097" y="4853028"/>
            <a:ext cx="1615607" cy="205740"/>
          </a:xfrm>
        </p:spPr>
        <p:txBody>
          <a:bodyPr/>
          <a:lstStyle/>
          <a:p>
            <a:fld id="{DE48BD95-E58B-425C-B059-3C626A13ABFB}" type="datetime1">
              <a:rPr lang="en-US" altLang="zh-CN" smtClean="0"/>
              <a:t>7/4/2024</a:t>
            </a:fld>
            <a:endParaRPr lang="zh-CN" altLang="en-US" dirty="0"/>
          </a:p>
        </p:txBody>
      </p:sp>
    </p:spTree>
    <p:extLst>
      <p:ext uri="{BB962C8B-B14F-4D97-AF65-F5344CB8AC3E}">
        <p14:creationId xmlns:p14="http://schemas.microsoft.com/office/powerpoint/2010/main" val="2336764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1" y="478804"/>
            <a:ext cx="9144000" cy="467116"/>
          </a:xfrm>
          <a:prstGeom prst="rect">
            <a:avLst/>
          </a:prstGeom>
          <a:noFill/>
        </p:spPr>
        <p:txBody>
          <a:bodyPr wrap="square" rtlCol="0">
            <a:spAutoFit/>
          </a:bodyPr>
          <a:lstStyle/>
          <a:p>
            <a:pPr>
              <a:lnSpc>
                <a:spcPct val="150000"/>
              </a:lnSpc>
            </a:pPr>
            <a:r>
              <a:rPr lang="en-US" altLang="zh-CN" sz="1800" b="1" dirty="0">
                <a:solidFill>
                  <a:srgbClr val="FF0000"/>
                </a:solidFill>
              </a:rPr>
              <a:t>1.1.3</a:t>
            </a:r>
            <a:r>
              <a:rPr lang="zh-CN" altLang="en-US" sz="1800" b="1" dirty="0">
                <a:solidFill>
                  <a:srgbClr val="FF0000"/>
                </a:solidFill>
              </a:rPr>
              <a:t>工业机器人常用坐标系</a:t>
            </a:r>
          </a:p>
        </p:txBody>
      </p:sp>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577385DA-D3C0-4479-9DFE-9C9C6B899F66}"/>
              </a:ext>
            </a:extLst>
          </p:cNvPr>
          <p:cNvSpPr/>
          <p:nvPr/>
        </p:nvSpPr>
        <p:spPr>
          <a:xfrm>
            <a:off x="2" y="945920"/>
            <a:ext cx="6188764" cy="3283143"/>
          </a:xfrm>
          <a:prstGeom prst="rect">
            <a:avLst/>
          </a:prstGeom>
        </p:spPr>
        <p:txBody>
          <a:bodyPr wrap="square">
            <a:spAutoFit/>
          </a:bodyPr>
          <a:lstStyle/>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工业机器人坐标系是为了确定机器人的位置和姿态而在机器人或空间上进行定义的位置坐标系统。总的来说，工业机器人坐标系分为</a:t>
            </a:r>
            <a:r>
              <a:rPr lang="zh-CN" altLang="zh-CN" sz="1400" kern="100" dirty="0">
                <a:solidFill>
                  <a:srgbClr val="FF0000"/>
                </a:solidFill>
                <a:latin typeface="Times New Roman" panose="02020603050405020304" pitchFamily="18" charset="0"/>
                <a:ea typeface="宋体" panose="02010600030101010101" pitchFamily="2" charset="-122"/>
              </a:rPr>
              <a:t>关节坐标系和直角笛卡尔坐标系</a:t>
            </a:r>
            <a:r>
              <a:rPr lang="zh-CN" altLang="zh-CN" sz="1400" kern="100" dirty="0">
                <a:solidFill>
                  <a:srgbClr val="0070C0"/>
                </a:solidFill>
                <a:latin typeface="Times New Roman" panose="02020603050405020304" pitchFamily="18" charset="0"/>
                <a:ea typeface="宋体" panose="02010600030101010101" pitchFamily="2" charset="-122"/>
              </a:rPr>
              <a:t>两大类，</a:t>
            </a:r>
            <a:r>
              <a:rPr lang="zh-CN" altLang="zh-CN" sz="1400" kern="100" dirty="0">
                <a:solidFill>
                  <a:srgbClr val="FF0000"/>
                </a:solidFill>
                <a:latin typeface="Times New Roman" panose="02020603050405020304" pitchFamily="18" charset="0"/>
                <a:ea typeface="宋体" panose="02010600030101010101" pitchFamily="2" charset="-122"/>
              </a:rPr>
              <a:t>一般直角笛卡尔坐标系又分为：基坐标系、大地坐标系、工具坐标系、工件坐标系等。</a:t>
            </a:r>
          </a:p>
          <a:p>
            <a:pPr indent="266700">
              <a:lnSpc>
                <a:spcPct val="150000"/>
              </a:lnSpc>
            </a:pPr>
            <a:r>
              <a:rPr lang="en-US" altLang="zh-CN" sz="1400" b="1" kern="100" dirty="0">
                <a:solidFill>
                  <a:srgbClr val="FF0000"/>
                </a:solidFill>
                <a:latin typeface="宋体" panose="02010600030101010101" pitchFamily="2" charset="-122"/>
                <a:ea typeface="宋体" panose="02010600030101010101" pitchFamily="2" charset="-122"/>
              </a:rPr>
              <a:t>1.</a:t>
            </a:r>
            <a:r>
              <a:rPr lang="zh-CN" altLang="zh-CN" sz="1400" b="1" kern="100" dirty="0">
                <a:solidFill>
                  <a:srgbClr val="FF0000"/>
                </a:solidFill>
                <a:latin typeface="Times New Roman" panose="02020603050405020304" pitchFamily="18" charset="0"/>
                <a:ea typeface="宋体" panose="02010600030101010101" pitchFamily="2" charset="-122"/>
              </a:rPr>
              <a:t>关节坐标系</a:t>
            </a:r>
          </a:p>
          <a:p>
            <a:pPr indent="266700">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关节坐标系是设定在机器人关节中的坐标系，</a:t>
            </a:r>
            <a:r>
              <a:rPr lang="en-US" altLang="zh-CN" sz="1400" kern="100" dirty="0">
                <a:solidFill>
                  <a:srgbClr val="0070C0"/>
                </a:solidFill>
                <a:latin typeface="Times New Roman" panose="02020603050405020304" pitchFamily="18" charset="0"/>
                <a:ea typeface="宋体" panose="02010600030101010101" pitchFamily="2" charset="-122"/>
              </a:rPr>
              <a:t>6</a:t>
            </a:r>
            <a:r>
              <a:rPr lang="zh-CN" altLang="zh-CN" sz="1400" kern="100" dirty="0">
                <a:solidFill>
                  <a:srgbClr val="0070C0"/>
                </a:solidFill>
                <a:latin typeface="Times New Roman" panose="02020603050405020304" pitchFamily="18" charset="0"/>
                <a:ea typeface="宋体" panose="02010600030101010101" pitchFamily="2" charset="-122"/>
              </a:rPr>
              <a:t>轴关节机器人分为</a:t>
            </a:r>
            <a:r>
              <a:rPr lang="en-US" altLang="zh-CN" sz="1400" kern="100" dirty="0">
                <a:solidFill>
                  <a:srgbClr val="0070C0"/>
                </a:solidFill>
                <a:latin typeface="Times New Roman" panose="02020603050405020304" pitchFamily="18" charset="0"/>
                <a:ea typeface="宋体" panose="02010600030101010101" pitchFamily="2" charset="-122"/>
              </a:rPr>
              <a:t>6</a:t>
            </a:r>
            <a:r>
              <a:rPr lang="zh-CN" altLang="zh-CN" sz="1400" kern="100" dirty="0">
                <a:solidFill>
                  <a:srgbClr val="0070C0"/>
                </a:solidFill>
                <a:latin typeface="Times New Roman" panose="02020603050405020304" pitchFamily="18" charset="0"/>
                <a:ea typeface="宋体" panose="02010600030101010101" pitchFamily="2" charset="-122"/>
              </a:rPr>
              <a:t>个关节坐标</a:t>
            </a:r>
            <a:r>
              <a:rPr lang="en-US" altLang="zh-CN" sz="1400" kern="100" dirty="0">
                <a:solidFill>
                  <a:srgbClr val="0070C0"/>
                </a:solidFill>
                <a:latin typeface="Times New Roman" panose="02020603050405020304" pitchFamily="18" charset="0"/>
                <a:ea typeface="宋体" panose="02010600030101010101" pitchFamily="2" charset="-122"/>
              </a:rPr>
              <a:t>J1</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J6</a:t>
            </a:r>
            <a:r>
              <a:rPr lang="zh-CN" altLang="zh-CN" sz="1400" kern="100" dirty="0">
                <a:solidFill>
                  <a:srgbClr val="0070C0"/>
                </a:solidFill>
                <a:latin typeface="Times New Roman" panose="02020603050405020304" pitchFamily="18" charset="0"/>
                <a:ea typeface="宋体" panose="02010600030101010101" pitchFamily="2" charset="-122"/>
              </a:rPr>
              <a:t>，机器人处于</a:t>
            </a:r>
            <a:r>
              <a:rPr lang="zh-CN" altLang="zh-CN" sz="1400" kern="100" dirty="0">
                <a:solidFill>
                  <a:srgbClr val="FF0000"/>
                </a:solidFill>
                <a:latin typeface="Times New Roman" panose="02020603050405020304" pitchFamily="18" charset="0"/>
                <a:ea typeface="宋体" panose="02010600030101010101" pitchFamily="2" charset="-122"/>
              </a:rPr>
              <a:t>机械零位</a:t>
            </a:r>
            <a:r>
              <a:rPr lang="zh-CN" altLang="zh-CN" sz="1400" kern="100" dirty="0">
                <a:solidFill>
                  <a:srgbClr val="0070C0"/>
                </a:solidFill>
                <a:latin typeface="Times New Roman" panose="02020603050405020304" pitchFamily="18" charset="0"/>
                <a:ea typeface="宋体" panose="02010600030101010101" pitchFamily="2" charset="-122"/>
              </a:rPr>
              <a:t>时，所有关节轴的角度均为</a:t>
            </a:r>
            <a:r>
              <a:rPr lang="en-US" altLang="zh-CN" sz="1400" kern="100" dirty="0">
                <a:solidFill>
                  <a:srgbClr val="0070C0"/>
                </a:solidFill>
                <a:latin typeface="Times New Roman" panose="02020603050405020304" pitchFamily="18" charset="0"/>
                <a:ea typeface="宋体" panose="02010600030101010101" pitchFamily="2" charset="-122"/>
              </a:rPr>
              <a:t>0</a:t>
            </a:r>
            <a:r>
              <a:rPr lang="zh-CN" altLang="zh-CN" sz="1400" kern="100" dirty="0">
                <a:solidFill>
                  <a:srgbClr val="0070C0"/>
                </a:solidFill>
                <a:latin typeface="Times New Roman" panose="02020603050405020304" pitchFamily="18" charset="0"/>
                <a:ea typeface="宋体" panose="02010600030101010101" pitchFamily="2" charset="-122"/>
              </a:rPr>
              <a:t>°。为了避开线性或圆弧运动时的奇点，可将工作原点的</a:t>
            </a:r>
            <a:r>
              <a:rPr lang="en-US" altLang="zh-CN" sz="1400" kern="100" dirty="0">
                <a:solidFill>
                  <a:srgbClr val="0070C0"/>
                </a:solidFill>
                <a:latin typeface="Times New Roman" panose="02020603050405020304" pitchFamily="18" charset="0"/>
                <a:ea typeface="宋体" panose="02010600030101010101" pitchFamily="2" charset="-122"/>
              </a:rPr>
              <a:t>J5</a:t>
            </a:r>
            <a:r>
              <a:rPr lang="zh-CN" altLang="zh-CN" sz="1400" kern="100" dirty="0">
                <a:solidFill>
                  <a:srgbClr val="0070C0"/>
                </a:solidFill>
                <a:latin typeface="Times New Roman" panose="02020603050405020304" pitchFamily="18" charset="0"/>
                <a:ea typeface="宋体" panose="02010600030101010101" pitchFamily="2" charset="-122"/>
              </a:rPr>
              <a:t>轴定义为</a:t>
            </a:r>
            <a:r>
              <a:rPr lang="en-US" altLang="zh-CN" sz="1400" kern="100" dirty="0">
                <a:solidFill>
                  <a:srgbClr val="0070C0"/>
                </a:solidFill>
                <a:latin typeface="Times New Roman" panose="02020603050405020304" pitchFamily="18" charset="0"/>
                <a:ea typeface="宋体" panose="02010600030101010101" pitchFamily="2" charset="-122"/>
              </a:rPr>
              <a:t>+90</a:t>
            </a:r>
            <a:r>
              <a:rPr lang="zh-CN" altLang="zh-CN" sz="1400" kern="100" dirty="0">
                <a:solidFill>
                  <a:srgbClr val="0070C0"/>
                </a:solidFill>
                <a:latin typeface="Times New Roman" panose="02020603050405020304" pitchFamily="18" charset="0"/>
                <a:ea typeface="宋体" panose="02010600030101010101" pitchFamily="2" charset="-122"/>
              </a:rPr>
              <a:t>°（图</a:t>
            </a:r>
            <a:r>
              <a:rPr lang="en-US" altLang="zh-CN" sz="1400" kern="100" dirty="0">
                <a:solidFill>
                  <a:srgbClr val="0070C0"/>
                </a:solidFill>
                <a:latin typeface="Times New Roman" panose="02020603050405020304" pitchFamily="18" charset="0"/>
                <a:ea typeface="宋体" panose="02010600030101010101" pitchFamily="2" charset="-122"/>
              </a:rPr>
              <a:t>a</a:t>
            </a:r>
            <a:r>
              <a:rPr lang="zh-CN" altLang="zh-CN" sz="1400" kern="100" dirty="0">
                <a:solidFill>
                  <a:srgbClr val="0070C0"/>
                </a:solidFill>
                <a:latin typeface="Times New Roman" panose="02020603050405020304" pitchFamily="18" charset="0"/>
                <a:ea typeface="宋体" panose="02010600030101010101" pitchFamily="2" charset="-122"/>
              </a:rPr>
              <a:t>）；为了让工业机器人重心居中，定义机器人工作原点时，可定义</a:t>
            </a:r>
            <a:r>
              <a:rPr lang="en-US" altLang="zh-CN" sz="1400" kern="100" dirty="0">
                <a:solidFill>
                  <a:srgbClr val="0070C0"/>
                </a:solidFill>
                <a:latin typeface="Times New Roman" panose="02020603050405020304" pitchFamily="18" charset="0"/>
                <a:ea typeface="宋体" panose="02010600030101010101" pitchFamily="2" charset="-122"/>
              </a:rPr>
              <a:t>J2</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J3</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J5</a:t>
            </a:r>
            <a:r>
              <a:rPr lang="zh-CN" altLang="zh-CN" sz="1400" kern="100" dirty="0">
                <a:solidFill>
                  <a:srgbClr val="0070C0"/>
                </a:solidFill>
                <a:latin typeface="Times New Roman" panose="02020603050405020304" pitchFamily="18" charset="0"/>
                <a:ea typeface="宋体" panose="02010600030101010101" pitchFamily="2" charset="-122"/>
              </a:rPr>
              <a:t>轴角度分别为</a:t>
            </a:r>
            <a:r>
              <a:rPr lang="en-US" altLang="zh-CN" sz="1400" kern="100" dirty="0">
                <a:solidFill>
                  <a:srgbClr val="0070C0"/>
                </a:solidFill>
                <a:latin typeface="Times New Roman" panose="02020603050405020304" pitchFamily="18" charset="0"/>
                <a:ea typeface="宋体" panose="02010600030101010101" pitchFamily="2" charset="-122"/>
              </a:rPr>
              <a:t>-20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+20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+90</a:t>
            </a:r>
            <a:r>
              <a:rPr lang="zh-CN" altLang="zh-CN" sz="1400" kern="100" dirty="0">
                <a:solidFill>
                  <a:srgbClr val="0070C0"/>
                </a:solidFill>
                <a:latin typeface="Times New Roman" panose="02020603050405020304" pitchFamily="18" charset="0"/>
                <a:ea typeface="宋体" panose="02010600030101010101" pitchFamily="2" charset="-122"/>
              </a:rPr>
              <a:t>°，其余轴为</a:t>
            </a:r>
            <a:r>
              <a:rPr lang="en-US" altLang="zh-CN" sz="1400" kern="100" dirty="0">
                <a:solidFill>
                  <a:srgbClr val="0070C0"/>
                </a:solidFill>
                <a:latin typeface="Times New Roman" panose="02020603050405020304" pitchFamily="18" charset="0"/>
                <a:ea typeface="宋体" panose="02010600030101010101" pitchFamily="2" charset="-122"/>
              </a:rPr>
              <a:t>0</a:t>
            </a:r>
            <a:r>
              <a:rPr lang="zh-CN" altLang="zh-CN" sz="1400" kern="100" dirty="0">
                <a:solidFill>
                  <a:srgbClr val="0070C0"/>
                </a:solidFill>
                <a:latin typeface="Times New Roman" panose="02020603050405020304" pitchFamily="18" charset="0"/>
                <a:ea typeface="宋体" panose="02010600030101010101" pitchFamily="2" charset="-122"/>
              </a:rPr>
              <a:t>°（图</a:t>
            </a:r>
            <a:r>
              <a:rPr lang="en-US" altLang="zh-CN" sz="1400" kern="100" dirty="0">
                <a:solidFill>
                  <a:srgbClr val="0070C0"/>
                </a:solidFill>
                <a:latin typeface="Times New Roman" panose="02020603050405020304" pitchFamily="18" charset="0"/>
                <a:ea typeface="宋体" panose="02010600030101010101" pitchFamily="2" charset="-122"/>
              </a:rPr>
              <a:t>b</a:t>
            </a:r>
            <a:r>
              <a:rPr lang="zh-CN" altLang="zh-CN" sz="1400" kern="100" dirty="0">
                <a:solidFill>
                  <a:srgbClr val="0070C0"/>
                </a:solidFill>
                <a:latin typeface="Times New Roman" panose="02020603050405020304" pitchFamily="18" charset="0"/>
                <a:ea typeface="宋体" panose="02010600030101010101" pitchFamily="2" charset="-122"/>
              </a:rPr>
              <a:t>）。</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1BAD1129-B169-438B-8A47-1A653CCB1DB1}"/>
              </a:ext>
            </a:extLst>
          </p:cNvPr>
          <p:cNvPicPr/>
          <p:nvPr/>
        </p:nvPicPr>
        <p:blipFill rotWithShape="1">
          <a:blip r:embed="rId2"/>
          <a:srcRect l="38719" t="22345" r="31953" b="15497"/>
          <a:stretch/>
        </p:blipFill>
        <p:spPr bwMode="auto">
          <a:xfrm>
            <a:off x="6646642" y="515764"/>
            <a:ext cx="1877227" cy="2237968"/>
          </a:xfrm>
          <a:prstGeom prst="rect">
            <a:avLst/>
          </a:prstGeom>
          <a:ln>
            <a:noFill/>
          </a:ln>
          <a:extLst>
            <a:ext uri="{53640926-AAD7-44D8-BBD7-CCE9431645EC}">
              <a14:shadowObscured xmlns:a14="http://schemas.microsoft.com/office/drawing/2010/main"/>
            </a:ext>
          </a:extLst>
        </p:spPr>
      </p:pic>
      <p:pic>
        <p:nvPicPr>
          <p:cNvPr id="10" name="图片 9">
            <a:extLst>
              <a:ext uri="{FF2B5EF4-FFF2-40B4-BE49-F238E27FC236}">
                <a16:creationId xmlns:a16="http://schemas.microsoft.com/office/drawing/2014/main" id="{E24F1BFC-7F12-4FE8-85B4-05EB2BC09346}"/>
              </a:ext>
            </a:extLst>
          </p:cNvPr>
          <p:cNvPicPr/>
          <p:nvPr/>
        </p:nvPicPr>
        <p:blipFill rotWithShape="1">
          <a:blip r:embed="rId3"/>
          <a:srcRect l="42764" t="22602" r="31808" b="16011"/>
          <a:stretch/>
        </p:blipFill>
        <p:spPr bwMode="auto">
          <a:xfrm>
            <a:off x="6188766" y="2773610"/>
            <a:ext cx="1627596" cy="2210208"/>
          </a:xfrm>
          <a:prstGeom prst="rect">
            <a:avLst/>
          </a:prstGeom>
          <a:ln>
            <a:noFill/>
          </a:ln>
          <a:extLst>
            <a:ext uri="{53640926-AAD7-44D8-BBD7-CCE9431645EC}">
              <a14:shadowObscured xmlns:a14="http://schemas.microsoft.com/office/drawing/2010/main"/>
            </a:ext>
          </a:extLst>
        </p:spPr>
      </p:pic>
      <p:sp>
        <p:nvSpPr>
          <p:cNvPr id="3" name="文本框 2">
            <a:extLst>
              <a:ext uri="{FF2B5EF4-FFF2-40B4-BE49-F238E27FC236}">
                <a16:creationId xmlns:a16="http://schemas.microsoft.com/office/drawing/2014/main" id="{DCFCEEF5-77D5-4E10-96E7-0A45DA2A6805}"/>
              </a:ext>
            </a:extLst>
          </p:cNvPr>
          <p:cNvSpPr txBox="1"/>
          <p:nvPr/>
        </p:nvSpPr>
        <p:spPr bwMode="auto">
          <a:xfrm>
            <a:off x="8521490" y="2280530"/>
            <a:ext cx="510209" cy="473202"/>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1600" dirty="0">
                <a:effectLst>
                  <a:outerShdw blurRad="38100" dist="38100" dir="2700000" algn="tl">
                    <a:srgbClr val="C0C0C0"/>
                  </a:outerShdw>
                </a:effectLst>
                <a:latin typeface="仿宋" panose="02010609060101010101" pitchFamily="49" charset="-122"/>
                <a:ea typeface="仿宋" panose="02010609060101010101" pitchFamily="49" charset="-122"/>
              </a:rPr>
              <a:t>图</a:t>
            </a:r>
            <a:r>
              <a:rPr lang="en-US" altLang="zh-CN" sz="1600" dirty="0">
                <a:effectLst>
                  <a:outerShdw blurRad="38100" dist="38100" dir="2700000" algn="tl">
                    <a:srgbClr val="C0C0C0"/>
                  </a:outerShdw>
                </a:effectLst>
                <a:latin typeface="仿宋" panose="02010609060101010101" pitchFamily="49" charset="-122"/>
                <a:ea typeface="仿宋" panose="02010609060101010101" pitchFamily="49" charset="-122"/>
              </a:rPr>
              <a:t>a</a:t>
            </a:r>
            <a:endParaRPr lang="zh-CN" altLang="en-US" sz="1600" dirty="0">
              <a:effectLst>
                <a:outerShdw blurRad="38100" dist="38100" dir="2700000" algn="tl">
                  <a:srgbClr val="C0C0C0"/>
                </a:outerShdw>
              </a:effectLst>
              <a:latin typeface="仿宋" panose="02010609060101010101" pitchFamily="49" charset="-122"/>
              <a:ea typeface="仿宋" panose="02010609060101010101" pitchFamily="49" charset="-122"/>
            </a:endParaRPr>
          </a:p>
        </p:txBody>
      </p:sp>
      <p:sp>
        <p:nvSpPr>
          <p:cNvPr id="11" name="文本框 10">
            <a:extLst>
              <a:ext uri="{FF2B5EF4-FFF2-40B4-BE49-F238E27FC236}">
                <a16:creationId xmlns:a16="http://schemas.microsoft.com/office/drawing/2014/main" id="{DCC192B1-FA06-439D-8C9E-0A4781568D1A}"/>
              </a:ext>
            </a:extLst>
          </p:cNvPr>
          <p:cNvSpPr txBox="1"/>
          <p:nvPr/>
        </p:nvSpPr>
        <p:spPr bwMode="auto">
          <a:xfrm>
            <a:off x="7816362" y="4482696"/>
            <a:ext cx="510209" cy="473202"/>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1600" dirty="0">
                <a:effectLst>
                  <a:outerShdw blurRad="38100" dist="38100" dir="2700000" algn="tl">
                    <a:srgbClr val="C0C0C0"/>
                  </a:outerShdw>
                </a:effectLst>
                <a:latin typeface="仿宋" panose="02010609060101010101" pitchFamily="49" charset="-122"/>
                <a:ea typeface="仿宋" panose="02010609060101010101" pitchFamily="49" charset="-122"/>
              </a:rPr>
              <a:t>图</a:t>
            </a:r>
            <a:r>
              <a:rPr lang="en-US" altLang="zh-CN" sz="1600" dirty="0">
                <a:effectLst>
                  <a:outerShdw blurRad="38100" dist="38100" dir="2700000" algn="tl">
                    <a:srgbClr val="C0C0C0"/>
                  </a:outerShdw>
                </a:effectLst>
                <a:latin typeface="仿宋" panose="02010609060101010101" pitchFamily="49" charset="-122"/>
                <a:ea typeface="仿宋" panose="02010609060101010101" pitchFamily="49" charset="-122"/>
              </a:rPr>
              <a:t>b</a:t>
            </a:r>
            <a:endParaRPr lang="zh-CN" altLang="en-US" sz="1600" dirty="0">
              <a:effectLst>
                <a:outerShdw blurRad="38100" dist="38100" dir="2700000" algn="tl">
                  <a:srgbClr val="C0C0C0"/>
                </a:outerShdw>
              </a:effectLst>
              <a:latin typeface="仿宋" panose="02010609060101010101" pitchFamily="49" charset="-122"/>
              <a:ea typeface="仿宋" panose="02010609060101010101" pitchFamily="49" charset="-122"/>
            </a:endParaRPr>
          </a:p>
        </p:txBody>
      </p:sp>
      <p:sp>
        <p:nvSpPr>
          <p:cNvPr id="12" name="日期占位符 8">
            <a:extLst>
              <a:ext uri="{FF2B5EF4-FFF2-40B4-BE49-F238E27FC236}">
                <a16:creationId xmlns:a16="http://schemas.microsoft.com/office/drawing/2014/main" id="{3459ED1E-93F2-4392-983B-26710676B498}"/>
              </a:ext>
            </a:extLst>
          </p:cNvPr>
          <p:cNvSpPr>
            <a:spLocks noGrp="1"/>
          </p:cNvSpPr>
          <p:nvPr>
            <p:ph type="dt" sz="half" idx="10"/>
          </p:nvPr>
        </p:nvSpPr>
        <p:spPr>
          <a:xfrm>
            <a:off x="768097" y="4853028"/>
            <a:ext cx="1615607" cy="205740"/>
          </a:xfrm>
        </p:spPr>
        <p:txBody>
          <a:bodyPr/>
          <a:lstStyle/>
          <a:p>
            <a:fld id="{5D8CA6F2-4F1F-417F-A2D1-1315DE887DFE}" type="datetime1">
              <a:rPr lang="en-US" altLang="zh-CN" smtClean="0"/>
              <a:t>7/4/2024</a:t>
            </a:fld>
            <a:endParaRPr lang="zh-CN" altLang="en-US" dirty="0"/>
          </a:p>
        </p:txBody>
      </p:sp>
    </p:spTree>
    <p:extLst>
      <p:ext uri="{BB962C8B-B14F-4D97-AF65-F5344CB8AC3E}">
        <p14:creationId xmlns:p14="http://schemas.microsoft.com/office/powerpoint/2010/main" val="2847769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2871956B-968A-4B5A-B080-B01B264D60A7}"/>
              </a:ext>
            </a:extLst>
          </p:cNvPr>
          <p:cNvSpPr/>
          <p:nvPr/>
        </p:nvSpPr>
        <p:spPr>
          <a:xfrm>
            <a:off x="314793" y="458923"/>
            <a:ext cx="8280000" cy="1667316"/>
          </a:xfrm>
          <a:prstGeom prst="rect">
            <a:avLst/>
          </a:prstGeom>
        </p:spPr>
        <p:txBody>
          <a:bodyPr wrap="square">
            <a:spAutoFit/>
          </a:bodyPr>
          <a:lstStyle/>
          <a:p>
            <a:pPr indent="266700">
              <a:lnSpc>
                <a:spcPct val="150000"/>
              </a:lnSpc>
            </a:pPr>
            <a:r>
              <a:rPr lang="en-US" altLang="zh-CN" sz="1400" b="1" kern="100" dirty="0">
                <a:solidFill>
                  <a:srgbClr val="0070C0"/>
                </a:solidFill>
                <a:latin typeface="宋体" panose="02010600030101010101" pitchFamily="2" charset="-122"/>
                <a:ea typeface="宋体" panose="02010600030101010101" pitchFamily="2" charset="-122"/>
              </a:rPr>
              <a:t>2.</a:t>
            </a:r>
            <a:r>
              <a:rPr lang="zh-CN" altLang="zh-CN" sz="1400" b="1" kern="100" dirty="0">
                <a:solidFill>
                  <a:srgbClr val="0070C0"/>
                </a:solidFill>
                <a:latin typeface="Times New Roman" panose="02020603050405020304" pitchFamily="18" charset="0"/>
                <a:ea typeface="宋体" panose="02010600030101010101" pitchFamily="2" charset="-122"/>
              </a:rPr>
              <a:t>笛卡尔坐标系</a:t>
            </a:r>
          </a:p>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工业机器人笛卡尔坐标系可分为：</a:t>
            </a:r>
            <a:r>
              <a:rPr lang="zh-CN" altLang="zh-CN" sz="1400" b="1" kern="100" dirty="0">
                <a:solidFill>
                  <a:srgbClr val="FF0000"/>
                </a:solidFill>
                <a:latin typeface="Times New Roman" panose="02020603050405020304" pitchFamily="18" charset="0"/>
                <a:ea typeface="宋体" panose="02010600030101010101" pitchFamily="2" charset="-122"/>
              </a:rPr>
              <a:t>基坐标系（</a:t>
            </a:r>
            <a:r>
              <a:rPr lang="en-US" altLang="zh-CN" sz="1400" b="1" kern="100" dirty="0">
                <a:solidFill>
                  <a:srgbClr val="FF0000"/>
                </a:solidFill>
                <a:latin typeface="Times New Roman" panose="02020603050405020304" pitchFamily="18" charset="0"/>
                <a:ea typeface="宋体" panose="02010600030101010101" pitchFamily="2" charset="-122"/>
              </a:rPr>
              <a:t>BASE</a:t>
            </a:r>
            <a:r>
              <a:rPr lang="zh-CN" altLang="zh-CN" sz="1400" b="1" kern="100" dirty="0">
                <a:solidFill>
                  <a:srgbClr val="FF0000"/>
                </a:solidFill>
                <a:latin typeface="Times New Roman" panose="02020603050405020304" pitchFamily="18" charset="0"/>
                <a:ea typeface="宋体" panose="02010600030101010101" pitchFamily="2" charset="-122"/>
              </a:rPr>
              <a:t>）、世界坐标系（</a:t>
            </a:r>
            <a:r>
              <a:rPr lang="en-US" altLang="zh-CN" sz="1400" b="1" kern="100" dirty="0">
                <a:solidFill>
                  <a:srgbClr val="FF0000"/>
                </a:solidFill>
                <a:latin typeface="Times New Roman" panose="02020603050405020304" pitchFamily="18" charset="0"/>
                <a:ea typeface="宋体" panose="02010600030101010101" pitchFamily="2" charset="-122"/>
              </a:rPr>
              <a:t>WORLD</a:t>
            </a:r>
            <a:r>
              <a:rPr lang="zh-CN" altLang="zh-CN" sz="1400" b="1" kern="100" dirty="0">
                <a:solidFill>
                  <a:srgbClr val="FF0000"/>
                </a:solidFill>
                <a:latin typeface="Times New Roman" panose="02020603050405020304" pitchFamily="18" charset="0"/>
                <a:ea typeface="宋体" panose="02010600030101010101" pitchFamily="2" charset="-122"/>
              </a:rPr>
              <a:t>）、工具坐标系（</a:t>
            </a:r>
            <a:r>
              <a:rPr lang="en-US" altLang="zh-CN" sz="1400" b="1" kern="100" dirty="0">
                <a:solidFill>
                  <a:srgbClr val="FF0000"/>
                </a:solidFill>
                <a:latin typeface="Times New Roman" panose="02020603050405020304" pitchFamily="18" charset="0"/>
                <a:ea typeface="宋体" panose="02010600030101010101" pitchFamily="2" charset="-122"/>
              </a:rPr>
              <a:t>TOOL</a:t>
            </a:r>
            <a:r>
              <a:rPr lang="zh-CN" altLang="zh-CN" sz="1400" b="1" kern="100" dirty="0">
                <a:solidFill>
                  <a:srgbClr val="FF0000"/>
                </a:solidFill>
                <a:latin typeface="Times New Roman" panose="02020603050405020304" pitchFamily="18" charset="0"/>
                <a:ea typeface="宋体" panose="02010600030101010101" pitchFamily="2" charset="-122"/>
              </a:rPr>
              <a:t>）与工件坐标系（</a:t>
            </a:r>
            <a:r>
              <a:rPr lang="en-US" altLang="zh-CN" sz="1400" b="1" kern="100" dirty="0">
                <a:solidFill>
                  <a:srgbClr val="FF0000"/>
                </a:solidFill>
                <a:latin typeface="Times New Roman" panose="02020603050405020304" pitchFamily="18" charset="0"/>
                <a:ea typeface="宋体" panose="02010600030101010101" pitchFamily="2" charset="-122"/>
              </a:rPr>
              <a:t>WORK</a:t>
            </a:r>
            <a:r>
              <a:rPr lang="zh-CN" altLang="zh-CN" sz="1400" b="1" kern="100" dirty="0">
                <a:solidFill>
                  <a:srgbClr val="FF0000"/>
                </a:solidFill>
                <a:latin typeface="Times New Roman" panose="02020603050405020304" pitchFamily="18" charset="0"/>
                <a:ea typeface="宋体" panose="02010600030101010101" pitchFamily="2" charset="-122"/>
              </a:rPr>
              <a:t>）等。</a:t>
            </a:r>
            <a:r>
              <a:rPr lang="zh-CN" altLang="zh-CN" sz="1400" b="1" kern="100" dirty="0">
                <a:solidFill>
                  <a:srgbClr val="0070C0"/>
                </a:solidFill>
                <a:latin typeface="Times New Roman" panose="02020603050405020304" pitchFamily="18" charset="0"/>
                <a:ea typeface="宋体" panose="02010600030101010101" pitchFamily="2" charset="-122"/>
              </a:rPr>
              <a:t>上述全部坐标系共同点是由</a:t>
            </a:r>
            <a:r>
              <a:rPr lang="zh-CN" altLang="zh-CN" sz="1400" b="1" kern="100" dirty="0">
                <a:solidFill>
                  <a:srgbClr val="FF0000"/>
                </a:solidFill>
                <a:latin typeface="Times New Roman" panose="02020603050405020304" pitchFamily="18" charset="0"/>
                <a:ea typeface="宋体" panose="02010600030101010101" pitchFamily="2" charset="-122"/>
              </a:rPr>
              <a:t>正交的右手定则</a:t>
            </a:r>
            <a:r>
              <a:rPr lang="zh-CN" altLang="zh-CN" sz="1400" b="1" kern="100" dirty="0">
                <a:solidFill>
                  <a:srgbClr val="0070C0"/>
                </a:solidFill>
                <a:latin typeface="Times New Roman" panose="02020603050405020304" pitchFamily="18" charset="0"/>
                <a:ea typeface="宋体" panose="02010600030101010101" pitchFamily="2" charset="-122"/>
              </a:rPr>
              <a:t>来确定，在已知两个坐标方向时，剩余的坐标方向是唯一的，如</a:t>
            </a:r>
            <a:r>
              <a:rPr lang="zh-CN" altLang="en-US" sz="1400" b="1" kern="100" dirty="0">
                <a:solidFill>
                  <a:srgbClr val="0070C0"/>
                </a:solidFill>
                <a:latin typeface="Times New Roman" panose="02020603050405020304" pitchFamily="18" charset="0"/>
                <a:ea typeface="宋体" panose="02010600030101010101" pitchFamily="2" charset="-122"/>
              </a:rPr>
              <a:t>下</a:t>
            </a:r>
            <a:r>
              <a:rPr lang="zh-CN" altLang="zh-CN" sz="1400" b="1" kern="100" dirty="0">
                <a:solidFill>
                  <a:srgbClr val="0070C0"/>
                </a:solidFill>
                <a:latin typeface="Times New Roman" panose="02020603050405020304" pitchFamily="18" charset="0"/>
                <a:ea typeface="宋体" panose="02010600030101010101" pitchFamily="2" charset="-122"/>
              </a:rPr>
              <a:t>图所示。围绕平行于</a:t>
            </a:r>
            <a:r>
              <a:rPr lang="en-US" altLang="zh-CN" sz="1400" b="1" kern="100" dirty="0">
                <a:solidFill>
                  <a:srgbClr val="0070C0"/>
                </a:solidFill>
                <a:latin typeface="Times New Roman" panose="02020603050405020304" pitchFamily="18" charset="0"/>
                <a:ea typeface="宋体" panose="02010600030101010101" pitchFamily="2" charset="-122"/>
              </a:rPr>
              <a:t>X</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Y</a:t>
            </a:r>
            <a:r>
              <a:rPr lang="zh-CN" altLang="zh-CN" sz="1400" b="1" kern="100" dirty="0">
                <a:solidFill>
                  <a:srgbClr val="0070C0"/>
                </a:solidFill>
                <a:latin typeface="Times New Roman" panose="02020603050405020304" pitchFamily="18" charset="0"/>
                <a:ea typeface="宋体" panose="02010600030101010101" pitchFamily="2" charset="-122"/>
              </a:rPr>
              <a:t>和</a:t>
            </a:r>
            <a:r>
              <a:rPr lang="en-US" altLang="zh-CN" sz="1400" b="1" kern="100" dirty="0">
                <a:solidFill>
                  <a:srgbClr val="0070C0"/>
                </a:solidFill>
                <a:latin typeface="Times New Roman" panose="02020603050405020304" pitchFamily="18" charset="0"/>
                <a:ea typeface="宋体" panose="02010600030101010101" pitchFamily="2" charset="-122"/>
              </a:rPr>
              <a:t>Z</a:t>
            </a:r>
            <a:r>
              <a:rPr lang="zh-CN" altLang="zh-CN" sz="1400" b="1" kern="100" dirty="0">
                <a:solidFill>
                  <a:srgbClr val="0070C0"/>
                </a:solidFill>
                <a:latin typeface="Times New Roman" panose="02020603050405020304" pitchFamily="18" charset="0"/>
                <a:ea typeface="宋体" panose="02010600030101010101" pitchFamily="2" charset="-122"/>
              </a:rPr>
              <a:t>轴线转动时的定义分别为</a:t>
            </a:r>
            <a:r>
              <a:rPr lang="en-US" altLang="zh-CN" sz="1400" b="1" kern="100" dirty="0">
                <a:solidFill>
                  <a:srgbClr val="0070C0"/>
                </a:solidFill>
                <a:latin typeface="Times New Roman" panose="02020603050405020304" pitchFamily="18" charset="0"/>
                <a:ea typeface="宋体" panose="02010600030101010101" pitchFamily="2" charset="-122"/>
              </a:rPr>
              <a:t>w</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p</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r</a:t>
            </a:r>
            <a:r>
              <a:rPr lang="zh-CN" altLang="zh-CN" sz="1400" b="1" kern="100" dirty="0">
                <a:solidFill>
                  <a:srgbClr val="0070C0"/>
                </a:solidFill>
                <a:latin typeface="Times New Roman" panose="02020603050405020304" pitchFamily="18" charset="0"/>
                <a:ea typeface="宋体" panose="02010600030101010101" pitchFamily="2" charset="-122"/>
              </a:rPr>
              <a:t>（或</a:t>
            </a:r>
            <a:r>
              <a:rPr lang="en-US" altLang="zh-CN" sz="1400" b="1" kern="100" dirty="0">
                <a:solidFill>
                  <a:srgbClr val="0070C0"/>
                </a:solidFill>
                <a:latin typeface="Times New Roman" panose="02020603050405020304" pitchFamily="18" charset="0"/>
                <a:ea typeface="宋体" panose="02010600030101010101" pitchFamily="2" charset="-122"/>
              </a:rPr>
              <a:t>Ex</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err="1">
                <a:solidFill>
                  <a:srgbClr val="0070C0"/>
                </a:solidFill>
                <a:latin typeface="Times New Roman" panose="02020603050405020304" pitchFamily="18" charset="0"/>
                <a:ea typeface="宋体" panose="02010600030101010101" pitchFamily="2" charset="-122"/>
              </a:rPr>
              <a:t>Ey</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err="1">
                <a:solidFill>
                  <a:srgbClr val="0070C0"/>
                </a:solidFill>
                <a:latin typeface="Times New Roman" panose="02020603050405020304" pitchFamily="18" charset="0"/>
                <a:ea typeface="宋体" panose="02010600030101010101" pitchFamily="2" charset="-122"/>
              </a:rPr>
              <a:t>Ez</a:t>
            </a:r>
            <a:r>
              <a:rPr lang="zh-CN" altLang="zh-CN" sz="1400" b="1" kern="100" dirty="0">
                <a:solidFill>
                  <a:srgbClr val="0070C0"/>
                </a:solidFill>
                <a:latin typeface="Times New Roman" panose="02020603050405020304" pitchFamily="18" charset="0"/>
                <a:ea typeface="宋体" panose="02010600030101010101" pitchFamily="2" charset="-122"/>
              </a:rPr>
              <a:t>），其正方向分别以</a:t>
            </a:r>
            <a:r>
              <a:rPr lang="en-US" altLang="zh-CN" sz="1400" b="1" kern="100" dirty="0">
                <a:solidFill>
                  <a:srgbClr val="0070C0"/>
                </a:solidFill>
                <a:latin typeface="Times New Roman" panose="02020603050405020304" pitchFamily="18" charset="0"/>
                <a:ea typeface="宋体" panose="02010600030101010101" pitchFamily="2" charset="-122"/>
              </a:rPr>
              <a:t>X</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Y</a:t>
            </a: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Z</a:t>
            </a:r>
            <a:r>
              <a:rPr lang="zh-CN" altLang="zh-CN" sz="1400" b="1" kern="100" dirty="0">
                <a:solidFill>
                  <a:srgbClr val="0070C0"/>
                </a:solidFill>
                <a:latin typeface="Times New Roman" panose="02020603050405020304" pitchFamily="18" charset="0"/>
                <a:ea typeface="宋体" panose="02010600030101010101" pitchFamily="2" charset="-122"/>
              </a:rPr>
              <a:t>的正方向且</a:t>
            </a:r>
            <a:r>
              <a:rPr lang="zh-CN" altLang="zh-CN" sz="1400" b="1" kern="100" dirty="0">
                <a:solidFill>
                  <a:srgbClr val="FF0000"/>
                </a:solidFill>
                <a:latin typeface="Times New Roman" panose="02020603050405020304" pitchFamily="18" charset="0"/>
                <a:ea typeface="宋体" panose="02010600030101010101" pitchFamily="2" charset="-122"/>
              </a:rPr>
              <a:t>以右手螺旋前进的方向为正</a:t>
            </a:r>
            <a:r>
              <a:rPr lang="zh-CN" altLang="zh-CN" sz="1400" b="1" kern="100" dirty="0">
                <a:solidFill>
                  <a:srgbClr val="0070C0"/>
                </a:solidFill>
                <a:latin typeface="Times New Roman" panose="02020603050405020304" pitchFamily="18" charset="0"/>
                <a:ea typeface="宋体" panose="02010600030101010101" pitchFamily="2" charset="-122"/>
              </a:rPr>
              <a:t>。</a:t>
            </a:r>
            <a:endParaRPr lang="zh-CN" altLang="zh-CN" sz="1400" b="1" kern="100" dirty="0">
              <a:solidFill>
                <a:srgbClr val="0070C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17553996-46A4-46DB-BBCB-9CA4B8BB18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58415" y="2199472"/>
            <a:ext cx="2728595" cy="2303780"/>
          </a:xfrm>
          <a:prstGeom prst="rect">
            <a:avLst/>
          </a:prstGeom>
          <a:noFill/>
        </p:spPr>
      </p:pic>
      <p:pic>
        <p:nvPicPr>
          <p:cNvPr id="10" name="图片 9">
            <a:extLst>
              <a:ext uri="{FF2B5EF4-FFF2-40B4-BE49-F238E27FC236}">
                <a16:creationId xmlns:a16="http://schemas.microsoft.com/office/drawing/2014/main" id="{32DAC044-3D34-4991-A949-22F989D0737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204197" y="2168238"/>
            <a:ext cx="2522134" cy="2142320"/>
          </a:xfrm>
          <a:prstGeom prst="rect">
            <a:avLst/>
          </a:prstGeom>
          <a:noFill/>
        </p:spPr>
      </p:pic>
      <p:sp>
        <p:nvSpPr>
          <p:cNvPr id="3" name="矩形 2">
            <a:extLst>
              <a:ext uri="{FF2B5EF4-FFF2-40B4-BE49-F238E27FC236}">
                <a16:creationId xmlns:a16="http://schemas.microsoft.com/office/drawing/2014/main" id="{D11CB209-ECA7-413B-98FF-1F403533FBBA}"/>
              </a:ext>
            </a:extLst>
          </p:cNvPr>
          <p:cNvSpPr/>
          <p:nvPr/>
        </p:nvSpPr>
        <p:spPr>
          <a:xfrm>
            <a:off x="1363118" y="4503252"/>
            <a:ext cx="2627642" cy="307777"/>
          </a:xfrm>
          <a:prstGeom prst="rect">
            <a:avLst/>
          </a:prstGeom>
        </p:spPr>
        <p:txBody>
          <a:bodyPr wrap="none">
            <a:spAutoFit/>
          </a:bodyPr>
          <a:lstStyle/>
          <a:p>
            <a:r>
              <a:rPr lang="zh-CN" altLang="zh-CN" sz="1400" dirty="0">
                <a:ea typeface="宋体" panose="02010600030101010101" pitchFamily="2" charset="-122"/>
                <a:cs typeface="Times New Roman" panose="02020603050405020304" pitchFamily="18" charset="0"/>
              </a:rPr>
              <a:t>直角笛卡尔坐标系（</a:t>
            </a:r>
            <a:r>
              <a:rPr lang="en-US" altLang="zh-CN" sz="1400" dirty="0">
                <a:ea typeface="宋体" panose="02010600030101010101" pitchFamily="2" charset="-122"/>
                <a:cs typeface="Times New Roman" panose="02020603050405020304" pitchFamily="18" charset="0"/>
              </a:rPr>
              <a:t>X</a:t>
            </a:r>
            <a:r>
              <a:rPr lang="zh-CN" altLang="zh-CN" sz="1400" dirty="0">
                <a:ea typeface="宋体" panose="02010600030101010101" pitchFamily="2" charset="-122"/>
                <a:cs typeface="Times New Roman" panose="02020603050405020304" pitchFamily="18" charset="0"/>
              </a:rPr>
              <a:t>、</a:t>
            </a:r>
            <a:r>
              <a:rPr lang="en-US" altLang="zh-CN" sz="1400" dirty="0">
                <a:ea typeface="宋体" panose="02010600030101010101" pitchFamily="2" charset="-122"/>
                <a:cs typeface="Times New Roman" panose="02020603050405020304" pitchFamily="18" charset="0"/>
              </a:rPr>
              <a:t>Y</a:t>
            </a:r>
            <a:r>
              <a:rPr lang="zh-CN" altLang="zh-CN" sz="1400" dirty="0">
                <a:ea typeface="宋体" panose="02010600030101010101" pitchFamily="2" charset="-122"/>
                <a:cs typeface="Times New Roman" panose="02020603050405020304" pitchFamily="18" charset="0"/>
              </a:rPr>
              <a:t>、</a:t>
            </a:r>
            <a:r>
              <a:rPr lang="en-US" altLang="zh-CN" sz="1400" dirty="0">
                <a:ea typeface="宋体" panose="02010600030101010101" pitchFamily="2" charset="-122"/>
                <a:cs typeface="Times New Roman" panose="02020603050405020304" pitchFamily="18" charset="0"/>
              </a:rPr>
              <a:t>Z</a:t>
            </a:r>
            <a:r>
              <a:rPr lang="zh-CN" altLang="zh-CN" sz="1400" dirty="0">
                <a:ea typeface="宋体" panose="02010600030101010101" pitchFamily="2" charset="-122"/>
                <a:cs typeface="Times New Roman" panose="02020603050405020304" pitchFamily="18" charset="0"/>
              </a:rPr>
              <a:t>）</a:t>
            </a:r>
            <a:endParaRPr lang="zh-CN" altLang="en-US" dirty="0"/>
          </a:p>
        </p:txBody>
      </p:sp>
      <p:sp>
        <p:nvSpPr>
          <p:cNvPr id="4" name="矩形 3">
            <a:extLst>
              <a:ext uri="{FF2B5EF4-FFF2-40B4-BE49-F238E27FC236}">
                <a16:creationId xmlns:a16="http://schemas.microsoft.com/office/drawing/2014/main" id="{17752778-7B94-4555-A8C4-79B9D4821875}"/>
              </a:ext>
            </a:extLst>
          </p:cNvPr>
          <p:cNvSpPr/>
          <p:nvPr/>
        </p:nvSpPr>
        <p:spPr>
          <a:xfrm>
            <a:off x="5467379" y="4503251"/>
            <a:ext cx="2258952" cy="307777"/>
          </a:xfrm>
          <a:prstGeom prst="rect">
            <a:avLst/>
          </a:prstGeom>
        </p:spPr>
        <p:txBody>
          <a:bodyPr wrap="none">
            <a:spAutoFit/>
          </a:bodyPr>
          <a:lstStyle/>
          <a:p>
            <a:r>
              <a:rPr lang="zh-CN" altLang="zh-CN" sz="1400" dirty="0">
                <a:ea typeface="宋体" panose="02010600030101010101" pitchFamily="2" charset="-122"/>
                <a:cs typeface="Times New Roman" panose="02020603050405020304" pitchFamily="18" charset="0"/>
              </a:rPr>
              <a:t>旋转坐标（</a:t>
            </a:r>
            <a:r>
              <a:rPr lang="en-US" altLang="zh-CN" sz="1400" dirty="0">
                <a:ea typeface="宋体" panose="02010600030101010101" pitchFamily="2" charset="-122"/>
                <a:cs typeface="Times New Roman" panose="02020603050405020304" pitchFamily="18" charset="0"/>
              </a:rPr>
              <a:t>w</a:t>
            </a:r>
            <a:r>
              <a:rPr lang="zh-CN" altLang="zh-CN" sz="1400" dirty="0">
                <a:ea typeface="宋体" panose="02010600030101010101" pitchFamily="2" charset="-122"/>
                <a:cs typeface="Times New Roman" panose="02020603050405020304" pitchFamily="18" charset="0"/>
              </a:rPr>
              <a:t>、</a:t>
            </a:r>
            <a:r>
              <a:rPr lang="en-US" altLang="zh-CN" sz="1400" dirty="0">
                <a:ea typeface="宋体" panose="02010600030101010101" pitchFamily="2" charset="-122"/>
                <a:cs typeface="Times New Roman" panose="02020603050405020304" pitchFamily="18" charset="0"/>
              </a:rPr>
              <a:t>p</a:t>
            </a:r>
            <a:r>
              <a:rPr lang="zh-CN" altLang="zh-CN" sz="1400" dirty="0">
                <a:ea typeface="宋体" panose="02010600030101010101" pitchFamily="2" charset="-122"/>
                <a:cs typeface="Times New Roman" panose="02020603050405020304" pitchFamily="18" charset="0"/>
              </a:rPr>
              <a:t>、</a:t>
            </a:r>
            <a:r>
              <a:rPr lang="en-US" altLang="zh-CN" sz="1400" dirty="0">
                <a:ea typeface="宋体" panose="02010600030101010101" pitchFamily="2" charset="-122"/>
                <a:cs typeface="Times New Roman" panose="02020603050405020304" pitchFamily="18" charset="0"/>
              </a:rPr>
              <a:t>r</a:t>
            </a:r>
            <a:r>
              <a:rPr lang="zh-CN" altLang="zh-CN" sz="1400" dirty="0">
                <a:ea typeface="宋体" panose="02010600030101010101" pitchFamily="2" charset="-122"/>
                <a:cs typeface="Times New Roman" panose="02020603050405020304" pitchFamily="18" charset="0"/>
              </a:rPr>
              <a:t>）定义</a:t>
            </a:r>
            <a:endParaRPr lang="zh-CN" altLang="en-US" dirty="0"/>
          </a:p>
        </p:txBody>
      </p:sp>
      <p:sp>
        <p:nvSpPr>
          <p:cNvPr id="11" name="日期占位符 8">
            <a:extLst>
              <a:ext uri="{FF2B5EF4-FFF2-40B4-BE49-F238E27FC236}">
                <a16:creationId xmlns:a16="http://schemas.microsoft.com/office/drawing/2014/main" id="{15CC5989-487A-4FC8-ADD8-D1CE705C3E14}"/>
              </a:ext>
            </a:extLst>
          </p:cNvPr>
          <p:cNvSpPr>
            <a:spLocks noGrp="1"/>
          </p:cNvSpPr>
          <p:nvPr>
            <p:ph type="dt" sz="half" idx="10"/>
          </p:nvPr>
        </p:nvSpPr>
        <p:spPr>
          <a:xfrm>
            <a:off x="768097" y="4853028"/>
            <a:ext cx="1615607" cy="205740"/>
          </a:xfrm>
        </p:spPr>
        <p:txBody>
          <a:bodyPr/>
          <a:lstStyle/>
          <a:p>
            <a:fld id="{4B7FF0A4-3093-4E90-8D28-9CA80AFA7533}" type="datetime1">
              <a:rPr lang="en-US" altLang="zh-CN" smtClean="0"/>
              <a:t>7/4/2024</a:t>
            </a:fld>
            <a:endParaRPr lang="zh-CN" altLang="en-US" dirty="0"/>
          </a:p>
        </p:txBody>
      </p:sp>
    </p:spTree>
    <p:extLst>
      <p:ext uri="{BB962C8B-B14F-4D97-AF65-F5344CB8AC3E}">
        <p14:creationId xmlns:p14="http://schemas.microsoft.com/office/powerpoint/2010/main" val="1237196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3392A222-FF8E-43B6-B084-4C1779954595}"/>
              </a:ext>
            </a:extLst>
          </p:cNvPr>
          <p:cNvSpPr/>
          <p:nvPr/>
        </p:nvSpPr>
        <p:spPr>
          <a:xfrm>
            <a:off x="269823" y="506508"/>
            <a:ext cx="8280000" cy="1020985"/>
          </a:xfrm>
          <a:prstGeom prst="rect">
            <a:avLst/>
          </a:prstGeom>
        </p:spPr>
        <p:txBody>
          <a:bodyPr wrap="square">
            <a:spAutoFit/>
          </a:bodyPr>
          <a:lstStyle/>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1</a:t>
            </a:r>
            <a:r>
              <a:rPr lang="zh-CN" altLang="zh-CN" sz="1400" b="1" kern="100" dirty="0">
                <a:solidFill>
                  <a:srgbClr val="0070C0"/>
                </a:solidFill>
                <a:latin typeface="Times New Roman" panose="02020603050405020304" pitchFamily="18" charset="0"/>
                <a:ea typeface="宋体" panose="02010600030101010101" pitchFamily="2" charset="-122"/>
              </a:rPr>
              <a:t>）基坐标系（</a:t>
            </a:r>
            <a:r>
              <a:rPr lang="en-US" altLang="zh-CN" sz="1400" b="1" kern="100" dirty="0">
                <a:solidFill>
                  <a:srgbClr val="0070C0"/>
                </a:solidFill>
                <a:latin typeface="Times New Roman" panose="02020603050405020304" pitchFamily="18" charset="0"/>
                <a:ea typeface="宋体" panose="02010600030101010101" pitchFamily="2" charset="-122"/>
              </a:rPr>
              <a:t>BASE FRAME</a:t>
            </a:r>
            <a:r>
              <a:rPr lang="zh-CN" altLang="zh-CN" sz="1400" b="1" kern="100" dirty="0">
                <a:solidFill>
                  <a:srgbClr val="0070C0"/>
                </a:solidFill>
                <a:latin typeface="Times New Roman" panose="02020603050405020304" pitchFamily="18" charset="0"/>
                <a:ea typeface="宋体" panose="02010600030101010101" pitchFamily="2" charset="-122"/>
              </a:rPr>
              <a:t>）</a:t>
            </a:r>
          </a:p>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一般情况下，机器人基坐标系的</a:t>
            </a:r>
            <a:r>
              <a:rPr lang="en-US" altLang="zh-CN" sz="1400" b="1" kern="100" dirty="0">
                <a:solidFill>
                  <a:srgbClr val="0070C0"/>
                </a:solidFill>
                <a:latin typeface="Times New Roman" panose="02020603050405020304" pitchFamily="18" charset="0"/>
                <a:ea typeface="宋体" panose="02010600030101010101" pitchFamily="2" charset="-122"/>
              </a:rPr>
              <a:t>Z</a:t>
            </a:r>
            <a:r>
              <a:rPr lang="zh-CN" altLang="zh-CN" sz="1400" b="1" kern="100" dirty="0">
                <a:solidFill>
                  <a:srgbClr val="0070C0"/>
                </a:solidFill>
                <a:latin typeface="Times New Roman" panose="02020603050405020304" pitchFamily="18" charset="0"/>
                <a:ea typeface="宋体" panose="02010600030101010101" pitchFamily="2" charset="-122"/>
              </a:rPr>
              <a:t>轴与机器人</a:t>
            </a:r>
            <a:r>
              <a:rPr lang="en-US" altLang="zh-CN" sz="1400" b="1" kern="100" dirty="0">
                <a:solidFill>
                  <a:srgbClr val="0070C0"/>
                </a:solidFill>
                <a:latin typeface="Times New Roman" panose="02020603050405020304" pitchFamily="18" charset="0"/>
                <a:ea typeface="宋体" panose="02010600030101010101" pitchFamily="2" charset="-122"/>
              </a:rPr>
              <a:t>J1</a:t>
            </a:r>
            <a:r>
              <a:rPr lang="zh-CN" altLang="zh-CN" sz="1400" b="1" kern="100" dirty="0">
                <a:solidFill>
                  <a:srgbClr val="0070C0"/>
                </a:solidFill>
                <a:latin typeface="Times New Roman" panose="02020603050405020304" pitchFamily="18" charset="0"/>
                <a:ea typeface="宋体" panose="02010600030101010101" pitchFamily="2" charset="-122"/>
              </a:rPr>
              <a:t>轴关节重合，原点位于第</a:t>
            </a:r>
            <a:r>
              <a:rPr lang="en-US" altLang="zh-CN" sz="1400" b="1" kern="100" dirty="0">
                <a:solidFill>
                  <a:srgbClr val="0070C0"/>
                </a:solidFill>
                <a:latin typeface="Times New Roman" panose="02020603050405020304" pitchFamily="18" charset="0"/>
                <a:ea typeface="宋体" panose="02010600030101010101" pitchFamily="2" charset="-122"/>
              </a:rPr>
              <a:t>1</a:t>
            </a:r>
            <a:r>
              <a:rPr lang="zh-CN" altLang="zh-CN" sz="1400" b="1" kern="100" dirty="0">
                <a:solidFill>
                  <a:srgbClr val="0070C0"/>
                </a:solidFill>
                <a:latin typeface="Times New Roman" panose="02020603050405020304" pitchFamily="18" charset="0"/>
                <a:ea typeface="宋体" panose="02010600030101010101" pitchFamily="2" charset="-122"/>
              </a:rPr>
              <a:t>关节轴线与机器人基础安装平面的交点，并以基础安装平面为</a:t>
            </a:r>
            <a:r>
              <a:rPr lang="en-US" altLang="zh-CN" sz="1400" b="1" kern="100" dirty="0">
                <a:solidFill>
                  <a:srgbClr val="0070C0"/>
                </a:solidFill>
                <a:latin typeface="Times New Roman" panose="02020603050405020304" pitchFamily="18" charset="0"/>
                <a:ea typeface="宋体" panose="02010600030101010101" pitchFamily="2" charset="-122"/>
              </a:rPr>
              <a:t>XY</a:t>
            </a:r>
            <a:r>
              <a:rPr lang="zh-CN" altLang="zh-CN" sz="1400" b="1" kern="100" dirty="0">
                <a:solidFill>
                  <a:srgbClr val="0070C0"/>
                </a:solidFill>
                <a:latin typeface="Times New Roman" panose="02020603050405020304" pitchFamily="18" charset="0"/>
                <a:ea typeface="宋体" panose="02010600030101010101" pitchFamily="2" charset="-122"/>
              </a:rPr>
              <a:t>平面。机器人处于零位时，</a:t>
            </a:r>
            <a:r>
              <a:rPr lang="en-US" altLang="zh-CN" sz="1400" b="1" kern="100" dirty="0">
                <a:solidFill>
                  <a:srgbClr val="0070C0"/>
                </a:solidFill>
                <a:latin typeface="Times New Roman" panose="02020603050405020304" pitchFamily="18" charset="0"/>
                <a:ea typeface="宋体" panose="02010600030101010101" pitchFamily="2" charset="-122"/>
              </a:rPr>
              <a:t>X</a:t>
            </a:r>
            <a:r>
              <a:rPr lang="zh-CN" altLang="zh-CN" sz="1400" b="1" kern="100" dirty="0">
                <a:solidFill>
                  <a:srgbClr val="0070C0"/>
                </a:solidFill>
                <a:latin typeface="Times New Roman" panose="02020603050405020304" pitchFamily="18" charset="0"/>
                <a:ea typeface="宋体" panose="02010600030101010101" pitchFamily="2" charset="-122"/>
              </a:rPr>
              <a:t>轴平行于</a:t>
            </a:r>
            <a:r>
              <a:rPr lang="en-US" altLang="zh-CN" sz="1400" b="1" kern="100" dirty="0">
                <a:solidFill>
                  <a:srgbClr val="0070C0"/>
                </a:solidFill>
                <a:latin typeface="Times New Roman" panose="02020603050405020304" pitchFamily="18" charset="0"/>
                <a:ea typeface="宋体" panose="02010600030101010101" pitchFamily="2" charset="-122"/>
              </a:rPr>
              <a:t>J4</a:t>
            </a:r>
            <a:r>
              <a:rPr lang="zh-CN" altLang="zh-CN" sz="1400" b="1" kern="100" dirty="0">
                <a:solidFill>
                  <a:srgbClr val="0070C0"/>
                </a:solidFill>
                <a:latin typeface="Times New Roman" panose="02020603050405020304" pitchFamily="18" charset="0"/>
                <a:ea typeface="宋体" panose="02010600030101010101" pitchFamily="2" charset="-122"/>
              </a:rPr>
              <a:t>轴。</a:t>
            </a:r>
            <a:endParaRPr lang="zh-CN" altLang="zh-CN" sz="1400" b="1" kern="100" dirty="0">
              <a:solidFill>
                <a:srgbClr val="0070C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89BA2104-37DE-40B1-AE44-E56EE6E7292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158122" y="1793323"/>
            <a:ext cx="2980690" cy="2786380"/>
          </a:xfrm>
          <a:prstGeom prst="rect">
            <a:avLst/>
          </a:prstGeom>
          <a:noFill/>
          <a:ln>
            <a:noFill/>
          </a:ln>
        </p:spPr>
      </p:pic>
      <p:sp>
        <p:nvSpPr>
          <p:cNvPr id="8" name="日期占位符 8">
            <a:extLst>
              <a:ext uri="{FF2B5EF4-FFF2-40B4-BE49-F238E27FC236}">
                <a16:creationId xmlns:a16="http://schemas.microsoft.com/office/drawing/2014/main" id="{E6F90A50-E463-4862-AA6E-03A5DB4DE2A1}"/>
              </a:ext>
            </a:extLst>
          </p:cNvPr>
          <p:cNvSpPr>
            <a:spLocks noGrp="1"/>
          </p:cNvSpPr>
          <p:nvPr>
            <p:ph type="dt" sz="half" idx="10"/>
          </p:nvPr>
        </p:nvSpPr>
        <p:spPr>
          <a:xfrm>
            <a:off x="768097" y="4853028"/>
            <a:ext cx="1615607" cy="205740"/>
          </a:xfrm>
        </p:spPr>
        <p:txBody>
          <a:bodyPr/>
          <a:lstStyle/>
          <a:p>
            <a:fld id="{E6AB2F34-BA29-4763-B473-DC0D4B902CCC}" type="datetime1">
              <a:rPr lang="en-US" altLang="zh-CN" smtClean="0"/>
              <a:t>7/4/2024</a:t>
            </a:fld>
            <a:endParaRPr lang="zh-CN" altLang="en-US" dirty="0"/>
          </a:p>
        </p:txBody>
      </p:sp>
    </p:spTree>
    <p:extLst>
      <p:ext uri="{BB962C8B-B14F-4D97-AF65-F5344CB8AC3E}">
        <p14:creationId xmlns:p14="http://schemas.microsoft.com/office/powerpoint/2010/main" val="921889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757FAF25-F0C1-4BA3-BB19-96797273FE21}"/>
              </a:ext>
            </a:extLst>
          </p:cNvPr>
          <p:cNvSpPr/>
          <p:nvPr/>
        </p:nvSpPr>
        <p:spPr>
          <a:xfrm>
            <a:off x="432000" y="500774"/>
            <a:ext cx="8280000" cy="1344151"/>
          </a:xfrm>
          <a:prstGeom prst="rect">
            <a:avLst/>
          </a:prstGeom>
        </p:spPr>
        <p:txBody>
          <a:bodyPr wrap="square">
            <a:spAutoFit/>
          </a:bodyPr>
          <a:lstStyle/>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2</a:t>
            </a:r>
            <a:r>
              <a:rPr lang="zh-CN" altLang="zh-CN" sz="1400" b="1" kern="100" dirty="0">
                <a:solidFill>
                  <a:srgbClr val="0070C0"/>
                </a:solidFill>
                <a:latin typeface="Times New Roman" panose="02020603050405020304" pitchFamily="18" charset="0"/>
                <a:ea typeface="宋体" panose="02010600030101010101" pitchFamily="2" charset="-122"/>
              </a:rPr>
              <a:t>）世界坐标系（</a:t>
            </a:r>
            <a:r>
              <a:rPr lang="en-US" altLang="zh-CN" sz="1400" b="1" kern="100" dirty="0">
                <a:solidFill>
                  <a:srgbClr val="0070C0"/>
                </a:solidFill>
                <a:latin typeface="Times New Roman" panose="02020603050405020304" pitchFamily="18" charset="0"/>
                <a:ea typeface="宋体" panose="02010600030101010101" pitchFamily="2" charset="-122"/>
              </a:rPr>
              <a:t>WORLD FRAME</a:t>
            </a:r>
            <a:r>
              <a:rPr lang="zh-CN" altLang="zh-CN" sz="1400" b="1" kern="100" dirty="0">
                <a:solidFill>
                  <a:srgbClr val="0070C0"/>
                </a:solidFill>
                <a:latin typeface="Times New Roman" panose="02020603050405020304" pitchFamily="18" charset="0"/>
                <a:ea typeface="宋体" panose="02010600030101010101" pitchFamily="2" charset="-122"/>
              </a:rPr>
              <a:t>）</a:t>
            </a:r>
          </a:p>
          <a:p>
            <a:pPr indent="266700">
              <a:lnSpc>
                <a:spcPct val="150000"/>
              </a:lnSpc>
            </a:pPr>
            <a:r>
              <a:rPr lang="en-US" altLang="zh-CN" sz="1400" b="1" kern="100" dirty="0">
                <a:solidFill>
                  <a:srgbClr val="FF0000"/>
                </a:solidFill>
                <a:latin typeface="Times New Roman" panose="02020603050405020304" pitchFamily="18" charset="0"/>
                <a:ea typeface="宋体" panose="02010600030101010101" pitchFamily="2" charset="-122"/>
              </a:rPr>
              <a:t>  </a:t>
            </a:r>
            <a:r>
              <a:rPr lang="zh-CN" altLang="zh-CN" sz="1400" b="1" kern="100" dirty="0">
                <a:solidFill>
                  <a:srgbClr val="FF0000"/>
                </a:solidFill>
                <a:latin typeface="Times New Roman" panose="02020603050405020304" pitchFamily="18" charset="0"/>
                <a:ea typeface="宋体" panose="02010600030101010101" pitchFamily="2" charset="-122"/>
              </a:rPr>
              <a:t>世界坐标系又称大地坐标系</a:t>
            </a:r>
            <a:r>
              <a:rPr lang="zh-CN" altLang="zh-CN" sz="1400" b="1" kern="100" dirty="0">
                <a:solidFill>
                  <a:srgbClr val="0070C0"/>
                </a:solidFill>
                <a:latin typeface="Times New Roman" panose="02020603050405020304" pitchFamily="18" charset="0"/>
                <a:ea typeface="宋体" panose="02010600030101010101" pitchFamily="2" charset="-122"/>
              </a:rPr>
              <a:t>，是被固定在空间上的标准直角笛卡尔坐标系。当在工作空间内同时有几台机器人时，使用公共的世界坐标系进行编程有利于机器人程序间的交互。用户坐标系基于世界坐标系或基坐标系而设定。</a:t>
            </a:r>
            <a:r>
              <a:rPr lang="zh-CN" altLang="zh-CN" sz="1400" b="1" kern="100" dirty="0">
                <a:solidFill>
                  <a:srgbClr val="FF0000"/>
                </a:solidFill>
                <a:latin typeface="Times New Roman" panose="02020603050405020304" pitchFamily="18" charset="0"/>
                <a:ea typeface="宋体" panose="02010600030101010101" pitchFamily="2" charset="-122"/>
              </a:rPr>
              <a:t>在默认情况下，世界坐标系与基坐标系是一致的。</a:t>
            </a:r>
            <a:endParaRPr lang="zh-CN" altLang="zh-CN" sz="1400" b="1" kern="100" dirty="0">
              <a:solidFill>
                <a:srgbClr val="FF000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A8615E96-0CEC-4BA4-8B34-7400F8CE18F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135380" y="1830571"/>
            <a:ext cx="2903220" cy="2834640"/>
          </a:xfrm>
          <a:prstGeom prst="rect">
            <a:avLst/>
          </a:prstGeom>
          <a:noFill/>
          <a:ln>
            <a:noFill/>
          </a:ln>
        </p:spPr>
      </p:pic>
      <p:sp>
        <p:nvSpPr>
          <p:cNvPr id="3" name="矩形 2">
            <a:extLst>
              <a:ext uri="{FF2B5EF4-FFF2-40B4-BE49-F238E27FC236}">
                <a16:creationId xmlns:a16="http://schemas.microsoft.com/office/drawing/2014/main" id="{ACEF49E2-5FC3-4F4D-AB8D-61F3BCE803C1}"/>
              </a:ext>
            </a:extLst>
          </p:cNvPr>
          <p:cNvSpPr/>
          <p:nvPr/>
        </p:nvSpPr>
        <p:spPr>
          <a:xfrm>
            <a:off x="2080591" y="4738895"/>
            <a:ext cx="6188766" cy="307777"/>
          </a:xfrm>
          <a:prstGeom prst="rect">
            <a:avLst/>
          </a:prstGeom>
        </p:spPr>
        <p:txBody>
          <a:bodyPr wrap="square">
            <a:spAutoFit/>
          </a:bodyPr>
          <a:lstStyle/>
          <a:p>
            <a:r>
              <a:rPr lang="en-US" altLang="zh-CN" sz="1400" dirty="0">
                <a:latin typeface="宋体" panose="02010600030101010101" pitchFamily="2" charset="-122"/>
                <a:cs typeface="Times New Roman" panose="02020603050405020304" pitchFamily="18" charset="0"/>
              </a:rPr>
              <a:t>A</a:t>
            </a:r>
            <a:r>
              <a:rPr lang="zh-CN" altLang="en-US" sz="1400" dirty="0">
                <a:latin typeface="宋体" panose="02010600030101010101" pitchFamily="2" charset="-122"/>
                <a:cs typeface="Times New Roman" panose="02020603050405020304" pitchFamily="18" charset="0"/>
              </a:rPr>
              <a:t>：</a:t>
            </a:r>
            <a:r>
              <a:rPr lang="zh-CN" altLang="zh-CN" sz="1400" dirty="0">
                <a:ea typeface="宋体" panose="02010600030101010101" pitchFamily="2" charset="-122"/>
                <a:cs typeface="Times New Roman" panose="02020603050405020304" pitchFamily="18" charset="0"/>
              </a:rPr>
              <a:t>机器人</a:t>
            </a:r>
            <a:r>
              <a:rPr lang="en-US" altLang="zh-CN" sz="1400" dirty="0">
                <a:ea typeface="宋体" panose="02010600030101010101" pitchFamily="2" charset="-122"/>
                <a:cs typeface="Times New Roman" panose="02020603050405020304" pitchFamily="18" charset="0"/>
              </a:rPr>
              <a:t>1</a:t>
            </a:r>
            <a:r>
              <a:rPr lang="zh-CN" altLang="zh-CN" sz="1400" dirty="0">
                <a:ea typeface="宋体" panose="02010600030101010101" pitchFamily="2" charset="-122"/>
                <a:cs typeface="Times New Roman" panose="02020603050405020304" pitchFamily="18" charset="0"/>
              </a:rPr>
              <a:t>的基座坐标系</a:t>
            </a:r>
            <a:r>
              <a:rPr lang="en-US" altLang="zh-CN" sz="1400" dirty="0">
                <a:ea typeface="宋体" panose="02010600030101010101" pitchFamily="2" charset="-122"/>
                <a:cs typeface="Times New Roman" panose="02020603050405020304" pitchFamily="18" charset="0"/>
              </a:rPr>
              <a:t>     B</a:t>
            </a:r>
            <a:r>
              <a:rPr lang="zh-CN" altLang="en-US" sz="1400" dirty="0">
                <a:ea typeface="宋体" panose="02010600030101010101" pitchFamily="2" charset="-122"/>
                <a:cs typeface="Times New Roman" panose="02020603050405020304" pitchFamily="18" charset="0"/>
              </a:rPr>
              <a:t>：</a:t>
            </a:r>
            <a:r>
              <a:rPr lang="zh-CN" altLang="zh-CN" sz="1400" dirty="0">
                <a:ea typeface="宋体" panose="02010600030101010101" pitchFamily="2" charset="-122"/>
                <a:cs typeface="Times New Roman" panose="02020603050405020304" pitchFamily="18" charset="0"/>
              </a:rPr>
              <a:t>世界坐标系</a:t>
            </a:r>
            <a:r>
              <a:rPr lang="en-US" altLang="zh-CN" sz="1400" dirty="0">
                <a:ea typeface="宋体" panose="02010600030101010101" pitchFamily="2" charset="-122"/>
                <a:cs typeface="Times New Roman" panose="02020603050405020304" pitchFamily="18" charset="0"/>
              </a:rPr>
              <a:t>     C</a:t>
            </a:r>
            <a:r>
              <a:rPr lang="zh-CN" altLang="en-US" sz="1400" dirty="0">
                <a:ea typeface="宋体" panose="02010600030101010101" pitchFamily="2" charset="-122"/>
                <a:cs typeface="Times New Roman" panose="02020603050405020304" pitchFamily="18" charset="0"/>
              </a:rPr>
              <a:t>：</a:t>
            </a:r>
            <a:r>
              <a:rPr lang="zh-CN" altLang="zh-CN" sz="1400" dirty="0">
                <a:ea typeface="宋体" panose="02010600030101010101" pitchFamily="2" charset="-122"/>
                <a:cs typeface="Times New Roman" panose="02020603050405020304" pitchFamily="18" charset="0"/>
              </a:rPr>
              <a:t>机器人</a:t>
            </a:r>
            <a:r>
              <a:rPr lang="en-US" altLang="zh-CN" sz="1400" dirty="0">
                <a:ea typeface="宋体" panose="02010600030101010101" pitchFamily="2" charset="-122"/>
                <a:cs typeface="Times New Roman" panose="02020603050405020304" pitchFamily="18" charset="0"/>
              </a:rPr>
              <a:t>2</a:t>
            </a:r>
            <a:r>
              <a:rPr lang="zh-CN" altLang="zh-CN" sz="1400" dirty="0">
                <a:ea typeface="宋体" panose="02010600030101010101" pitchFamily="2" charset="-122"/>
                <a:cs typeface="Times New Roman" panose="02020603050405020304" pitchFamily="18" charset="0"/>
              </a:rPr>
              <a:t>的基座坐标系</a:t>
            </a:r>
            <a:endParaRPr lang="zh-CN" altLang="en-US" dirty="0"/>
          </a:p>
        </p:txBody>
      </p:sp>
      <p:sp>
        <p:nvSpPr>
          <p:cNvPr id="8" name="日期占位符 8">
            <a:extLst>
              <a:ext uri="{FF2B5EF4-FFF2-40B4-BE49-F238E27FC236}">
                <a16:creationId xmlns:a16="http://schemas.microsoft.com/office/drawing/2014/main" id="{16F19536-F180-4978-9BB4-95B1F71C8A2F}"/>
              </a:ext>
            </a:extLst>
          </p:cNvPr>
          <p:cNvSpPr>
            <a:spLocks noGrp="1"/>
          </p:cNvSpPr>
          <p:nvPr>
            <p:ph type="dt" sz="half" idx="10"/>
          </p:nvPr>
        </p:nvSpPr>
        <p:spPr>
          <a:xfrm>
            <a:off x="768097" y="4853028"/>
            <a:ext cx="1615607" cy="205740"/>
          </a:xfrm>
        </p:spPr>
        <p:txBody>
          <a:bodyPr/>
          <a:lstStyle/>
          <a:p>
            <a:fld id="{CA177FA1-2705-4CDA-82C6-298FA8F1DC92}" type="datetime1">
              <a:rPr lang="en-US" altLang="zh-CN" smtClean="0"/>
              <a:t>7/4/2024</a:t>
            </a:fld>
            <a:endParaRPr lang="zh-CN" altLang="en-US" dirty="0"/>
          </a:p>
        </p:txBody>
      </p:sp>
    </p:spTree>
    <p:extLst>
      <p:ext uri="{BB962C8B-B14F-4D97-AF65-F5344CB8AC3E}">
        <p14:creationId xmlns:p14="http://schemas.microsoft.com/office/powerpoint/2010/main" val="3999158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6C383511-00DD-4315-AC5D-76AD83514CD0}"/>
              </a:ext>
            </a:extLst>
          </p:cNvPr>
          <p:cNvSpPr/>
          <p:nvPr/>
        </p:nvSpPr>
        <p:spPr>
          <a:xfrm>
            <a:off x="311842" y="494296"/>
            <a:ext cx="8280000" cy="1344151"/>
          </a:xfrm>
          <a:prstGeom prst="rect">
            <a:avLst/>
          </a:prstGeom>
        </p:spPr>
        <p:txBody>
          <a:bodyPr wrap="square">
            <a:spAutoFit/>
          </a:bodyPr>
          <a:lstStyle/>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3</a:t>
            </a:r>
            <a:r>
              <a:rPr lang="zh-CN" altLang="zh-CN" sz="1400" b="1" kern="100" dirty="0">
                <a:solidFill>
                  <a:srgbClr val="0070C0"/>
                </a:solidFill>
                <a:latin typeface="Times New Roman" panose="02020603050405020304" pitchFamily="18" charset="0"/>
                <a:ea typeface="宋体" panose="02010600030101010101" pitchFamily="2" charset="-122"/>
              </a:rPr>
              <a:t>）工具坐标系（</a:t>
            </a:r>
            <a:r>
              <a:rPr lang="en-US" altLang="zh-CN" sz="1400" b="1" kern="100" dirty="0">
                <a:solidFill>
                  <a:srgbClr val="0070C0"/>
                </a:solidFill>
                <a:latin typeface="Times New Roman" panose="02020603050405020304" pitchFamily="18" charset="0"/>
                <a:ea typeface="宋体" panose="02010600030101010101" pitchFamily="2" charset="-122"/>
              </a:rPr>
              <a:t>TOOL</a:t>
            </a:r>
            <a:r>
              <a:rPr lang="zh-CN" altLang="zh-CN" sz="1400" b="1" kern="100" dirty="0">
                <a:solidFill>
                  <a:srgbClr val="0070C0"/>
                </a:solidFill>
                <a:latin typeface="Times New Roman" panose="02020603050405020304" pitchFamily="18" charset="0"/>
                <a:ea typeface="宋体" panose="02010600030101010101" pitchFamily="2" charset="-122"/>
              </a:rPr>
              <a:t>）</a:t>
            </a:r>
          </a:p>
          <a:p>
            <a:pPr indent="266700">
              <a:lnSpc>
                <a:spcPct val="150000"/>
              </a:lnSpc>
            </a:pPr>
            <a:r>
              <a:rPr lang="en-US" altLang="zh-CN" sz="1400" b="1" kern="100" dirty="0">
                <a:solidFill>
                  <a:srgbClr val="0070C0"/>
                </a:solidFill>
                <a:latin typeface="Times New Roman" panose="02020603050405020304" pitchFamily="18" charset="0"/>
                <a:ea typeface="宋体" panose="02010600030101010101" pitchFamily="2" charset="-122"/>
              </a:rPr>
              <a:t>  </a:t>
            </a:r>
            <a:r>
              <a:rPr lang="zh-CN" altLang="zh-CN" sz="1400" b="1" kern="100" dirty="0">
                <a:solidFill>
                  <a:srgbClr val="0070C0"/>
                </a:solidFill>
                <a:latin typeface="Times New Roman" panose="02020603050405020304" pitchFamily="18" charset="0"/>
                <a:ea typeface="宋体" panose="02010600030101010101" pitchFamily="2" charset="-122"/>
              </a:rPr>
              <a:t>机器人在手腕处有一个缺省工具坐标系（</a:t>
            </a:r>
            <a:r>
              <a:rPr lang="en-US" altLang="zh-CN" sz="1400" b="1" kern="100" dirty="0">
                <a:solidFill>
                  <a:srgbClr val="0070C0"/>
                </a:solidFill>
                <a:latin typeface="Times New Roman" panose="02020603050405020304" pitchFamily="18" charset="0"/>
                <a:ea typeface="宋体" panose="02010600030101010101" pitchFamily="2" charset="-122"/>
              </a:rPr>
              <a:t>tool0</a:t>
            </a:r>
            <a:r>
              <a:rPr lang="zh-CN" altLang="zh-CN" sz="1400" b="1" kern="100" dirty="0">
                <a:solidFill>
                  <a:srgbClr val="0070C0"/>
                </a:solidFill>
                <a:latin typeface="Times New Roman" panose="02020603050405020304" pitchFamily="18" charset="0"/>
                <a:ea typeface="宋体" panose="02010600030101010101" pitchFamily="2" charset="-122"/>
              </a:rPr>
              <a:t>），又称为</a:t>
            </a:r>
            <a:r>
              <a:rPr lang="zh-CN" altLang="zh-CN" sz="1400" b="1" kern="100" dirty="0">
                <a:solidFill>
                  <a:srgbClr val="FF0000"/>
                </a:solidFill>
                <a:latin typeface="Times New Roman" panose="02020603050405020304" pitchFamily="18" charset="0"/>
                <a:ea typeface="宋体" panose="02010600030101010101" pitchFamily="2" charset="-122"/>
              </a:rPr>
              <a:t>机械接口坐标系</a:t>
            </a:r>
            <a:r>
              <a:rPr lang="zh-CN" altLang="zh-CN" sz="1400" b="1" kern="100" dirty="0">
                <a:solidFill>
                  <a:srgbClr val="0070C0"/>
                </a:solidFill>
                <a:latin typeface="Times New Roman" panose="02020603050405020304" pitchFamily="18" charset="0"/>
                <a:ea typeface="宋体" panose="02010600030101010101" pitchFamily="2" charset="-122"/>
              </a:rPr>
              <a:t>，其原点（</a:t>
            </a:r>
            <a:r>
              <a:rPr lang="en-US" altLang="zh-CN" sz="1400" b="1" kern="100" dirty="0">
                <a:solidFill>
                  <a:srgbClr val="0070C0"/>
                </a:solidFill>
                <a:latin typeface="Times New Roman" panose="02020603050405020304" pitchFamily="18" charset="0"/>
                <a:ea typeface="宋体" panose="02010600030101010101" pitchFamily="2" charset="-122"/>
              </a:rPr>
              <a:t>TCP</a:t>
            </a:r>
            <a:r>
              <a:rPr lang="zh-CN" altLang="zh-CN" sz="1400" b="1" kern="100" dirty="0">
                <a:solidFill>
                  <a:srgbClr val="0070C0"/>
                </a:solidFill>
                <a:latin typeface="Times New Roman" panose="02020603050405020304" pitchFamily="18" charset="0"/>
                <a:ea typeface="宋体" panose="02010600030101010101" pitchFamily="2" charset="-122"/>
              </a:rPr>
              <a:t>）位于</a:t>
            </a:r>
            <a:r>
              <a:rPr lang="en-US" altLang="zh-CN" sz="1400" b="1" kern="100" dirty="0">
                <a:solidFill>
                  <a:srgbClr val="0070C0"/>
                </a:solidFill>
                <a:latin typeface="Times New Roman" panose="02020603050405020304" pitchFamily="18" charset="0"/>
                <a:ea typeface="宋体" panose="02010600030101010101" pitchFamily="2" charset="-122"/>
              </a:rPr>
              <a:t>J6</a:t>
            </a:r>
            <a:r>
              <a:rPr lang="zh-CN" altLang="zh-CN" sz="1400" b="1" kern="100" dirty="0">
                <a:solidFill>
                  <a:srgbClr val="0070C0"/>
                </a:solidFill>
                <a:latin typeface="Times New Roman" panose="02020603050405020304" pitchFamily="18" charset="0"/>
                <a:ea typeface="宋体" panose="02010600030101010101" pitchFamily="2" charset="-122"/>
              </a:rPr>
              <a:t>轴法兰盘端面的中心，</a:t>
            </a:r>
            <a:r>
              <a:rPr lang="en-US" altLang="zh-CN" sz="1400" b="1" kern="100" dirty="0">
                <a:solidFill>
                  <a:srgbClr val="0070C0"/>
                </a:solidFill>
                <a:latin typeface="Times New Roman" panose="02020603050405020304" pitchFamily="18" charset="0"/>
                <a:ea typeface="宋体" panose="02010600030101010101" pitchFamily="2" charset="-122"/>
              </a:rPr>
              <a:t>Z</a:t>
            </a:r>
            <a:r>
              <a:rPr lang="zh-CN" altLang="zh-CN" sz="1400" b="1" kern="100" dirty="0">
                <a:solidFill>
                  <a:srgbClr val="0070C0"/>
                </a:solidFill>
                <a:latin typeface="Times New Roman" panose="02020603050405020304" pitchFamily="18" charset="0"/>
                <a:ea typeface="宋体" panose="02010600030101010101" pitchFamily="2" charset="-122"/>
              </a:rPr>
              <a:t>轴垂直法兰盘端面向外。工具标定时，就是将机器人缺省工具坐标系偏置（平移、旋转）到一个新的位置，如图所示。</a:t>
            </a:r>
            <a:endParaRPr lang="zh-CN" altLang="zh-CN" sz="1400" b="1" kern="100" dirty="0">
              <a:solidFill>
                <a:srgbClr val="0070C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BE1521E6-505A-43B2-AE9A-6AF626ECAD1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179302" y="2196382"/>
            <a:ext cx="2545080" cy="1539240"/>
          </a:xfrm>
          <a:prstGeom prst="rect">
            <a:avLst/>
          </a:prstGeom>
          <a:noFill/>
          <a:ln>
            <a:noFill/>
          </a:ln>
        </p:spPr>
      </p:pic>
      <p:sp>
        <p:nvSpPr>
          <p:cNvPr id="3" name="矩形 2">
            <a:extLst>
              <a:ext uri="{FF2B5EF4-FFF2-40B4-BE49-F238E27FC236}">
                <a16:creationId xmlns:a16="http://schemas.microsoft.com/office/drawing/2014/main" id="{287DCF61-2096-4D7D-8E12-2BAEEE80E10C}"/>
              </a:ext>
            </a:extLst>
          </p:cNvPr>
          <p:cNvSpPr/>
          <p:nvPr/>
        </p:nvSpPr>
        <p:spPr>
          <a:xfrm>
            <a:off x="4229608" y="4093557"/>
            <a:ext cx="1082348" cy="307777"/>
          </a:xfrm>
          <a:prstGeom prst="rect">
            <a:avLst/>
          </a:prstGeom>
        </p:spPr>
        <p:txBody>
          <a:bodyPr wrap="none">
            <a:spAutoFit/>
          </a:bodyPr>
          <a:lstStyle/>
          <a:p>
            <a:r>
              <a:rPr lang="zh-CN" altLang="zh-CN" sz="1400" dirty="0">
                <a:ea typeface="宋体" panose="02010600030101010101" pitchFamily="2" charset="-122"/>
                <a:cs typeface="Times New Roman" panose="02020603050405020304" pitchFamily="18" charset="0"/>
              </a:rPr>
              <a:t>工具坐标系</a:t>
            </a:r>
            <a:endParaRPr lang="zh-CN" altLang="en-US" dirty="0"/>
          </a:p>
        </p:txBody>
      </p:sp>
      <p:sp>
        <p:nvSpPr>
          <p:cNvPr id="8" name="日期占位符 8">
            <a:extLst>
              <a:ext uri="{FF2B5EF4-FFF2-40B4-BE49-F238E27FC236}">
                <a16:creationId xmlns:a16="http://schemas.microsoft.com/office/drawing/2014/main" id="{B478B235-469A-4D15-9B53-026499748199}"/>
              </a:ext>
            </a:extLst>
          </p:cNvPr>
          <p:cNvSpPr>
            <a:spLocks noGrp="1"/>
          </p:cNvSpPr>
          <p:nvPr>
            <p:ph type="dt" sz="half" idx="10"/>
          </p:nvPr>
        </p:nvSpPr>
        <p:spPr>
          <a:xfrm>
            <a:off x="768097" y="4853028"/>
            <a:ext cx="1615607" cy="205740"/>
          </a:xfrm>
        </p:spPr>
        <p:txBody>
          <a:bodyPr/>
          <a:lstStyle/>
          <a:p>
            <a:fld id="{A456A852-EFC6-4E88-8ADC-428FFB994F8F}" type="datetime1">
              <a:rPr lang="en-US" altLang="zh-CN" smtClean="0"/>
              <a:t>7/4/2024</a:t>
            </a:fld>
            <a:endParaRPr lang="zh-CN" altLang="en-US" dirty="0"/>
          </a:p>
        </p:txBody>
      </p:sp>
    </p:spTree>
    <p:extLst>
      <p:ext uri="{BB962C8B-B14F-4D97-AF65-F5344CB8AC3E}">
        <p14:creationId xmlns:p14="http://schemas.microsoft.com/office/powerpoint/2010/main" val="2677762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2</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710936"/>
            <a:ext cx="7334912" cy="182112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模块一 </a:t>
            </a:r>
            <a:r>
              <a:rPr lang="zh-CN"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工业机器人编程基础</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914400" fontAlgn="base">
              <a:lnSpc>
                <a:spcPct val="200000"/>
              </a:lnSpc>
              <a:spcBef>
                <a:spcPct val="0"/>
              </a:spcBef>
              <a:spcAft>
                <a:spcPct val="0"/>
              </a:spcAft>
              <a:defRPr/>
            </a:pP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A3ED51AC-5DBD-4EC5-BCBF-6082A6089968}"/>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extLst>
      <p:ext uri="{BB962C8B-B14F-4D97-AF65-F5344CB8AC3E}">
        <p14:creationId xmlns:p14="http://schemas.microsoft.com/office/powerpoint/2010/main" val="4131088595"/>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a:extLst>
              <a:ext uri="{FF2B5EF4-FFF2-40B4-BE49-F238E27FC236}">
                <a16:creationId xmlns:a16="http://schemas.microsoft.com/office/drawing/2014/main" id="{9346863B-660C-4057-A927-6B38F9AE74F7}"/>
              </a:ext>
            </a:extLst>
          </p:cNvPr>
          <p:cNvGraphicFramePr>
            <a:graphicFrameLocks noChangeAspect="1"/>
          </p:cNvGraphicFramePr>
          <p:nvPr>
            <p:extLst>
              <p:ext uri="{D42A27DB-BD31-4B8C-83A1-F6EECF244321}">
                <p14:modId xmlns:p14="http://schemas.microsoft.com/office/powerpoint/2010/main" val="4128773747"/>
              </p:ext>
            </p:extLst>
          </p:nvPr>
        </p:nvGraphicFramePr>
        <p:xfrm>
          <a:off x="2182294" y="1849923"/>
          <a:ext cx="4098925" cy="2460625"/>
        </p:xfrm>
        <a:graphic>
          <a:graphicData uri="http://schemas.openxmlformats.org/presentationml/2006/ole">
            <mc:AlternateContent xmlns:mc="http://schemas.openxmlformats.org/markup-compatibility/2006">
              <mc:Choice xmlns:v="urn:schemas-microsoft-com:vml" Requires="v">
                <p:oleObj name="Visio" r:id="rId2" imgW="4109234" imgH="2452336" progId="Visio.Drawing.11">
                  <p:embed/>
                </p:oleObj>
              </mc:Choice>
              <mc:Fallback>
                <p:oleObj name="Visio" r:id="rId2" imgW="4109234" imgH="2452336" progId="Visio.Drawing.11">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2294" y="1849923"/>
                        <a:ext cx="4098925" cy="2460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2" name="矩形 1">
            <a:extLst>
              <a:ext uri="{FF2B5EF4-FFF2-40B4-BE49-F238E27FC236}">
                <a16:creationId xmlns:a16="http://schemas.microsoft.com/office/drawing/2014/main" id="{1B0E7B13-5724-449B-8EE8-D79F940A062C}"/>
              </a:ext>
            </a:extLst>
          </p:cNvPr>
          <p:cNvSpPr/>
          <p:nvPr/>
        </p:nvSpPr>
        <p:spPr>
          <a:xfrm>
            <a:off x="292307" y="505772"/>
            <a:ext cx="8319541" cy="1344151"/>
          </a:xfrm>
          <a:prstGeom prst="rect">
            <a:avLst/>
          </a:prstGeom>
        </p:spPr>
        <p:txBody>
          <a:bodyPr wrap="square">
            <a:spAutoFit/>
          </a:bodyPr>
          <a:lstStyle/>
          <a:p>
            <a:pPr indent="266700">
              <a:lnSpc>
                <a:spcPct val="150000"/>
              </a:lnSpc>
            </a:pPr>
            <a:r>
              <a:rPr lang="zh-CN" altLang="zh-CN" sz="1400" b="1" kern="100" dirty="0">
                <a:solidFill>
                  <a:srgbClr val="0070C0"/>
                </a:solidFill>
                <a:latin typeface="Times New Roman" panose="02020603050405020304" pitchFamily="18" charset="0"/>
                <a:ea typeface="宋体" panose="02010600030101010101" pitchFamily="2" charset="-122"/>
              </a:rPr>
              <a:t>（</a:t>
            </a:r>
            <a:r>
              <a:rPr lang="en-US" altLang="zh-CN" sz="1400" b="1" kern="100" dirty="0">
                <a:solidFill>
                  <a:srgbClr val="0070C0"/>
                </a:solidFill>
                <a:latin typeface="Times New Roman" panose="02020603050405020304" pitchFamily="18" charset="0"/>
                <a:ea typeface="宋体" panose="02010600030101010101" pitchFamily="2" charset="-122"/>
              </a:rPr>
              <a:t>4</a:t>
            </a:r>
            <a:r>
              <a:rPr lang="zh-CN" altLang="zh-CN" sz="1400" b="1" kern="100" dirty="0">
                <a:solidFill>
                  <a:srgbClr val="0070C0"/>
                </a:solidFill>
                <a:latin typeface="Times New Roman" panose="02020603050405020304" pitchFamily="18" charset="0"/>
                <a:ea typeface="宋体" panose="02010600030101010101" pitchFamily="2" charset="-122"/>
              </a:rPr>
              <a:t>）工件坐标系（</a:t>
            </a:r>
            <a:r>
              <a:rPr lang="en-US" altLang="zh-CN" sz="1400" b="1" kern="100" dirty="0">
                <a:solidFill>
                  <a:srgbClr val="0070C0"/>
                </a:solidFill>
                <a:latin typeface="Times New Roman" panose="02020603050405020304" pitchFamily="18" charset="0"/>
                <a:ea typeface="宋体" panose="02010600030101010101" pitchFamily="2" charset="-122"/>
              </a:rPr>
              <a:t>WORK FRAME</a:t>
            </a:r>
            <a:r>
              <a:rPr lang="zh-CN" altLang="zh-CN" sz="1400" b="1" kern="100" dirty="0">
                <a:solidFill>
                  <a:srgbClr val="0070C0"/>
                </a:solidFill>
                <a:latin typeface="Times New Roman" panose="02020603050405020304" pitchFamily="18" charset="0"/>
                <a:ea typeface="宋体" panose="02010600030101010101" pitchFamily="2" charset="-122"/>
              </a:rPr>
              <a:t>）</a:t>
            </a:r>
          </a:p>
          <a:p>
            <a:pPr indent="266700">
              <a:lnSpc>
                <a:spcPct val="150000"/>
              </a:lnSpc>
            </a:pPr>
            <a:r>
              <a:rPr lang="en-US" altLang="zh-CN" sz="1400" b="1" kern="100" dirty="0">
                <a:solidFill>
                  <a:srgbClr val="0070C0"/>
                </a:solidFill>
                <a:latin typeface="宋体" panose="02010600030101010101" pitchFamily="2" charset="-122"/>
                <a:ea typeface="宋体" panose="02010600030101010101" pitchFamily="2" charset="-122"/>
              </a:rPr>
              <a:t> ABB</a:t>
            </a:r>
            <a:r>
              <a:rPr lang="zh-CN" altLang="zh-CN" sz="1400" b="1" kern="100" dirty="0">
                <a:solidFill>
                  <a:srgbClr val="0070C0"/>
                </a:solidFill>
                <a:latin typeface="Times New Roman" panose="02020603050405020304" pitchFamily="18" charset="0"/>
                <a:ea typeface="宋体" panose="02010600030101010101" pitchFamily="2" charset="-122"/>
              </a:rPr>
              <a:t>工业机器人工件坐标系由</a:t>
            </a:r>
            <a:r>
              <a:rPr lang="zh-CN" altLang="zh-CN" sz="1400" b="1" kern="100" dirty="0">
                <a:solidFill>
                  <a:srgbClr val="FF0000"/>
                </a:solidFill>
                <a:latin typeface="Times New Roman" panose="02020603050405020304" pitchFamily="18" charset="0"/>
                <a:ea typeface="宋体" panose="02010600030101010101" pitchFamily="2" charset="-122"/>
              </a:rPr>
              <a:t>用户框架和目标框架</a:t>
            </a:r>
            <a:r>
              <a:rPr lang="zh-CN" altLang="zh-CN" sz="1400" b="1" kern="100" dirty="0">
                <a:solidFill>
                  <a:srgbClr val="0070C0"/>
                </a:solidFill>
                <a:latin typeface="Times New Roman" panose="02020603050405020304" pitchFamily="18" charset="0"/>
                <a:ea typeface="宋体" panose="02010600030101010101" pitchFamily="2" charset="-122"/>
              </a:rPr>
              <a:t>组成，</a:t>
            </a:r>
            <a:r>
              <a:rPr lang="zh-CN" altLang="zh-CN" sz="1400" b="1" kern="100" dirty="0">
                <a:solidFill>
                  <a:srgbClr val="FF0000"/>
                </a:solidFill>
                <a:latin typeface="Times New Roman" panose="02020603050405020304" pitchFamily="18" charset="0"/>
                <a:ea typeface="宋体" panose="02010600030101010101" pitchFamily="2" charset="-122"/>
              </a:rPr>
              <a:t>目标框架是用户框架的子框架</a:t>
            </a:r>
            <a:r>
              <a:rPr lang="zh-CN" altLang="zh-CN" sz="1400" b="1" kern="100" dirty="0">
                <a:solidFill>
                  <a:srgbClr val="0070C0"/>
                </a:solidFill>
                <a:latin typeface="Times New Roman" panose="02020603050405020304" pitchFamily="18" charset="0"/>
                <a:ea typeface="宋体" panose="02010600030101010101" pitchFamily="2" charset="-122"/>
              </a:rPr>
              <a:t>。用户框架定义的是相对于基坐标系的变换量（平移、旋转），而目标框架则是相对于用户框架的变换量（平移、旋转）。</a:t>
            </a:r>
            <a:r>
              <a:rPr lang="zh-CN" altLang="zh-CN" sz="1400" b="1" kern="100" dirty="0">
                <a:solidFill>
                  <a:srgbClr val="FF0000"/>
                </a:solidFill>
                <a:latin typeface="Times New Roman" panose="02020603050405020304" pitchFamily="18" charset="0"/>
                <a:ea typeface="宋体" panose="02010600030101010101" pitchFamily="2" charset="-122"/>
              </a:rPr>
              <a:t>默认的工件坐标系（</a:t>
            </a:r>
            <a:r>
              <a:rPr lang="en-US" altLang="zh-CN" sz="1400" b="1" kern="100" dirty="0">
                <a:solidFill>
                  <a:srgbClr val="FF0000"/>
                </a:solidFill>
                <a:latin typeface="Times New Roman" panose="02020603050405020304" pitchFamily="18" charset="0"/>
                <a:ea typeface="宋体" panose="02010600030101010101" pitchFamily="2" charset="-122"/>
              </a:rPr>
              <a:t>wobj0</a:t>
            </a:r>
            <a:r>
              <a:rPr lang="zh-CN" altLang="zh-CN" sz="1400" b="1" kern="100" dirty="0">
                <a:solidFill>
                  <a:srgbClr val="FF0000"/>
                </a:solidFill>
                <a:latin typeface="Times New Roman" panose="02020603050405020304" pitchFamily="18" charset="0"/>
                <a:ea typeface="宋体" panose="02010600030101010101" pitchFamily="2" charset="-122"/>
              </a:rPr>
              <a:t>）用户框架和目标框架未定义，均与工业机器人的基坐标系重合。</a:t>
            </a:r>
            <a:endParaRPr lang="zh-CN" altLang="zh-CN" sz="1400" b="1" kern="100" dirty="0">
              <a:solidFill>
                <a:srgbClr val="FF0000"/>
              </a:solidFill>
              <a:effectLst/>
              <a:latin typeface="Times New Roman" panose="02020603050405020304" pitchFamily="18" charset="0"/>
              <a:ea typeface="宋体" panose="02010600030101010101" pitchFamily="2" charset="-122"/>
            </a:endParaRPr>
          </a:p>
        </p:txBody>
      </p:sp>
      <p:sp>
        <p:nvSpPr>
          <p:cNvPr id="3" name="Rectangle 2">
            <a:extLst>
              <a:ext uri="{FF2B5EF4-FFF2-40B4-BE49-F238E27FC236}">
                <a16:creationId xmlns:a16="http://schemas.microsoft.com/office/drawing/2014/main" id="{F853C08E-0022-4DE6-A419-20C64319C5F6}"/>
              </a:ext>
            </a:extLst>
          </p:cNvPr>
          <p:cNvSpPr>
            <a:spLocks noChangeArrowheads="1"/>
          </p:cNvSpPr>
          <p:nvPr/>
        </p:nvSpPr>
        <p:spPr bwMode="auto">
          <a:xfrm>
            <a:off x="2383704" y="2682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a:extLst>
              <a:ext uri="{FF2B5EF4-FFF2-40B4-BE49-F238E27FC236}">
                <a16:creationId xmlns:a16="http://schemas.microsoft.com/office/drawing/2014/main" id="{A9D0A6B5-3E2C-477F-9BAD-39E1950EE2D1}"/>
              </a:ext>
            </a:extLst>
          </p:cNvPr>
          <p:cNvSpPr/>
          <p:nvPr/>
        </p:nvSpPr>
        <p:spPr>
          <a:xfrm>
            <a:off x="4036793" y="4319438"/>
            <a:ext cx="954107" cy="276999"/>
          </a:xfrm>
          <a:prstGeom prst="rect">
            <a:avLst/>
          </a:prstGeom>
        </p:spPr>
        <p:txBody>
          <a:bodyPr wrap="none">
            <a:spAutoFit/>
          </a:bodyPr>
          <a:lstStyle/>
          <a:p>
            <a:r>
              <a:rPr lang="zh-CN" altLang="zh-CN" sz="1200" dirty="0">
                <a:ea typeface="宋体" panose="02010600030101010101" pitchFamily="2" charset="-122"/>
                <a:cs typeface="Times New Roman" panose="02020603050405020304" pitchFamily="18" charset="0"/>
              </a:rPr>
              <a:t>工件坐标系</a:t>
            </a:r>
            <a:endParaRPr lang="zh-CN" altLang="en-US" sz="1200" dirty="0"/>
          </a:p>
        </p:txBody>
      </p:sp>
      <p:sp>
        <p:nvSpPr>
          <p:cNvPr id="6" name="矩形 5">
            <a:extLst>
              <a:ext uri="{FF2B5EF4-FFF2-40B4-BE49-F238E27FC236}">
                <a16:creationId xmlns:a16="http://schemas.microsoft.com/office/drawing/2014/main" id="{DC1F2684-5980-4512-A9D4-E4FFED01503F}"/>
              </a:ext>
            </a:extLst>
          </p:cNvPr>
          <p:cNvSpPr/>
          <p:nvPr/>
        </p:nvSpPr>
        <p:spPr>
          <a:xfrm>
            <a:off x="3230644" y="4596437"/>
            <a:ext cx="2908168" cy="276999"/>
          </a:xfrm>
          <a:prstGeom prst="rect">
            <a:avLst/>
          </a:prstGeom>
        </p:spPr>
        <p:txBody>
          <a:bodyPr wrap="none">
            <a:spAutoFit/>
          </a:bodyPr>
          <a:lstStyle/>
          <a:p>
            <a:r>
              <a:rPr lang="en-US" altLang="zh-CN" sz="1200" dirty="0">
                <a:latin typeface="宋体" panose="02010600030101010101" pitchFamily="2" charset="-122"/>
                <a:cs typeface="Times New Roman" panose="02020603050405020304" pitchFamily="18" charset="0"/>
              </a:rPr>
              <a:t>A-</a:t>
            </a:r>
            <a:r>
              <a:rPr lang="zh-CN" altLang="zh-CN" sz="1200" dirty="0">
                <a:ea typeface="宋体" panose="02010600030101010101" pitchFamily="2" charset="-122"/>
                <a:cs typeface="Times New Roman" panose="02020603050405020304" pitchFamily="18" charset="0"/>
              </a:rPr>
              <a:t>用户框架；</a:t>
            </a:r>
            <a:r>
              <a:rPr lang="en-US" altLang="zh-CN" sz="1200" dirty="0">
                <a:ea typeface="宋体" panose="02010600030101010101" pitchFamily="2" charset="-122"/>
                <a:cs typeface="Times New Roman" panose="02020603050405020304" pitchFamily="18" charset="0"/>
              </a:rPr>
              <a:t>B-</a:t>
            </a:r>
            <a:r>
              <a:rPr lang="zh-CN" altLang="zh-CN" sz="1200" dirty="0">
                <a:ea typeface="宋体" panose="02010600030101010101" pitchFamily="2" charset="-122"/>
                <a:cs typeface="Times New Roman" panose="02020603050405020304" pitchFamily="18" charset="0"/>
              </a:rPr>
              <a:t>目标框架</a:t>
            </a:r>
            <a:r>
              <a:rPr lang="en-US" altLang="zh-CN" sz="1200" dirty="0">
                <a:ea typeface="宋体" panose="02010600030101010101" pitchFamily="2" charset="-122"/>
                <a:cs typeface="Times New Roman" panose="02020603050405020304" pitchFamily="18" charset="0"/>
              </a:rPr>
              <a:t>1</a:t>
            </a:r>
            <a:r>
              <a:rPr lang="zh-CN" altLang="zh-CN" sz="1200" dirty="0">
                <a:ea typeface="宋体" panose="02010600030101010101" pitchFamily="2" charset="-122"/>
                <a:cs typeface="Times New Roman" panose="02020603050405020304" pitchFamily="18" charset="0"/>
              </a:rPr>
              <a:t>；</a:t>
            </a:r>
            <a:r>
              <a:rPr lang="en-US" altLang="zh-CN" sz="1200" dirty="0">
                <a:ea typeface="宋体" panose="02010600030101010101" pitchFamily="2" charset="-122"/>
                <a:cs typeface="Times New Roman" panose="02020603050405020304" pitchFamily="18" charset="0"/>
              </a:rPr>
              <a:t>C-</a:t>
            </a:r>
            <a:r>
              <a:rPr lang="zh-CN" altLang="zh-CN" sz="1200" dirty="0">
                <a:ea typeface="宋体" panose="02010600030101010101" pitchFamily="2" charset="-122"/>
                <a:cs typeface="Times New Roman" panose="02020603050405020304" pitchFamily="18" charset="0"/>
              </a:rPr>
              <a:t>目标框架</a:t>
            </a:r>
            <a:r>
              <a:rPr lang="en-US" altLang="zh-CN" sz="1200" dirty="0">
                <a:ea typeface="宋体" panose="02010600030101010101" pitchFamily="2" charset="-122"/>
                <a:cs typeface="Times New Roman" panose="02020603050405020304" pitchFamily="18" charset="0"/>
              </a:rPr>
              <a:t>2</a:t>
            </a:r>
            <a:endParaRPr lang="zh-CN" altLang="en-US" sz="1200" dirty="0"/>
          </a:p>
        </p:txBody>
      </p:sp>
      <p:sp>
        <p:nvSpPr>
          <p:cNvPr id="8" name="日期占位符 8">
            <a:extLst>
              <a:ext uri="{FF2B5EF4-FFF2-40B4-BE49-F238E27FC236}">
                <a16:creationId xmlns:a16="http://schemas.microsoft.com/office/drawing/2014/main" id="{B8B71825-7449-4DDB-9124-1E93AF7E86C5}"/>
              </a:ext>
            </a:extLst>
          </p:cNvPr>
          <p:cNvSpPr>
            <a:spLocks noGrp="1"/>
          </p:cNvSpPr>
          <p:nvPr>
            <p:ph type="dt" sz="half" idx="10"/>
          </p:nvPr>
        </p:nvSpPr>
        <p:spPr>
          <a:xfrm>
            <a:off x="768097" y="4853028"/>
            <a:ext cx="1615607" cy="205740"/>
          </a:xfrm>
        </p:spPr>
        <p:txBody>
          <a:bodyPr/>
          <a:lstStyle/>
          <a:p>
            <a:fld id="{B6BAAB04-4188-4BFC-91EC-6E73F6BD9606}" type="datetime1">
              <a:rPr lang="en-US" altLang="zh-CN" smtClean="0"/>
              <a:t>7/4/2024</a:t>
            </a:fld>
            <a:endParaRPr lang="zh-CN" altLang="en-US" dirty="0"/>
          </a:p>
        </p:txBody>
      </p:sp>
    </p:spTree>
    <p:extLst>
      <p:ext uri="{BB962C8B-B14F-4D97-AF65-F5344CB8AC3E}">
        <p14:creationId xmlns:p14="http://schemas.microsoft.com/office/powerpoint/2010/main" val="1851711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7AE83F3-F27E-4EBB-89C4-B111EA7F6608}"/>
              </a:ext>
            </a:extLst>
          </p:cNvPr>
          <p:cNvSpPr>
            <a:spLocks noChangeArrowheads="1"/>
          </p:cNvSpPr>
          <p:nvPr/>
        </p:nvSpPr>
        <p:spPr bwMode="auto">
          <a:xfrm>
            <a:off x="2918618" y="11453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日期占位符 8">
            <a:extLst>
              <a:ext uri="{FF2B5EF4-FFF2-40B4-BE49-F238E27FC236}">
                <a16:creationId xmlns:a16="http://schemas.microsoft.com/office/drawing/2014/main" id="{E78804CC-C3CC-40FC-9BAB-1908D7A4152B}"/>
              </a:ext>
            </a:extLst>
          </p:cNvPr>
          <p:cNvSpPr>
            <a:spLocks noGrp="1"/>
          </p:cNvSpPr>
          <p:nvPr>
            <p:ph type="dt" sz="half" idx="10"/>
          </p:nvPr>
        </p:nvSpPr>
        <p:spPr>
          <a:xfrm>
            <a:off x="768097" y="4853028"/>
            <a:ext cx="1615607" cy="205740"/>
          </a:xfrm>
        </p:spPr>
        <p:txBody>
          <a:bodyPr/>
          <a:lstStyle/>
          <a:p>
            <a:fld id="{0216149B-2F42-4B4C-AE7C-C4C51A096815}" type="datetime1">
              <a:rPr lang="en-US" altLang="zh-CN" smtClean="0"/>
              <a:t>7/4/2024</a:t>
            </a:fld>
            <a:endParaRPr lang="zh-CN" altLang="en-US" dirty="0"/>
          </a:p>
        </p:txBody>
      </p:sp>
      <p:sp>
        <p:nvSpPr>
          <p:cNvPr id="8" name="Rectangle 2">
            <a:extLst>
              <a:ext uri="{FF2B5EF4-FFF2-40B4-BE49-F238E27FC236}">
                <a16:creationId xmlns:a16="http://schemas.microsoft.com/office/drawing/2014/main" id="{22F26180-1768-46F7-BF6A-B22269FFB000}"/>
              </a:ext>
            </a:extLst>
          </p:cNvPr>
          <p:cNvSpPr txBox="1">
            <a:spLocks noChangeArrowheads="1"/>
          </p:cNvSpPr>
          <p:nvPr/>
        </p:nvSpPr>
        <p:spPr bwMode="auto">
          <a:xfrm>
            <a:off x="904544" y="1475162"/>
            <a:ext cx="7334912" cy="1001596"/>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谢 谢！</a:t>
            </a:r>
            <a:endParaRPr lang="en-US" altLang="zh-CN"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5684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8" name="文本框 7">
            <a:extLst>
              <a:ext uri="{FF2B5EF4-FFF2-40B4-BE49-F238E27FC236}">
                <a16:creationId xmlns:a16="http://schemas.microsoft.com/office/drawing/2014/main" id="{11932084-065B-4754-95FC-880D1DC2393C}"/>
              </a:ext>
            </a:extLst>
          </p:cNvPr>
          <p:cNvSpPr txBox="1"/>
          <p:nvPr/>
        </p:nvSpPr>
        <p:spPr>
          <a:xfrm>
            <a:off x="442208" y="478804"/>
            <a:ext cx="8280000" cy="2129109"/>
          </a:xfrm>
          <a:prstGeom prst="rect">
            <a:avLst/>
          </a:prstGeom>
          <a:noFill/>
        </p:spPr>
        <p:txBody>
          <a:bodyPr wrap="square" rtlCol="0">
            <a:spAutoFit/>
          </a:bodyPr>
          <a:lstStyle/>
          <a:p>
            <a:pPr>
              <a:lnSpc>
                <a:spcPct val="150000"/>
              </a:lnSpc>
            </a:pPr>
            <a:r>
              <a:rPr lang="en-US" altLang="zh-CN" sz="1800" b="1" dirty="0">
                <a:solidFill>
                  <a:srgbClr val="FF0000"/>
                </a:solidFill>
              </a:rPr>
              <a:t>[</a:t>
            </a:r>
            <a:r>
              <a:rPr lang="zh-CN" altLang="en-US" sz="1800" b="1" dirty="0">
                <a:solidFill>
                  <a:srgbClr val="FF0000"/>
                </a:solidFill>
              </a:rPr>
              <a:t>学习目标</a:t>
            </a:r>
            <a:r>
              <a:rPr lang="en-US" altLang="zh-CN" sz="1800" b="1" dirty="0">
                <a:solidFill>
                  <a:srgbClr val="FF0000"/>
                </a:solidFill>
              </a:rPr>
              <a:t>]</a:t>
            </a:r>
          </a:p>
          <a:p>
            <a:pPr>
              <a:lnSpc>
                <a:spcPct val="150000"/>
              </a:lnSpc>
            </a:pPr>
            <a:r>
              <a:rPr lang="en-US" altLang="zh-CN" sz="1800" b="1" dirty="0">
                <a:solidFill>
                  <a:srgbClr val="0070C0"/>
                </a:solidFill>
              </a:rPr>
              <a:t>  1.</a:t>
            </a:r>
            <a:r>
              <a:rPr lang="zh-CN" altLang="en-US" sz="1800" b="1" dirty="0">
                <a:solidFill>
                  <a:srgbClr val="0070C0"/>
                </a:solidFill>
              </a:rPr>
              <a:t> 控制机器人手部在空间的位置与姿态，掌握矩阵运算法解决工业机器人手部在空间的位置、姿态的坐标变换。</a:t>
            </a:r>
          </a:p>
          <a:p>
            <a:pPr>
              <a:lnSpc>
                <a:spcPct val="150000"/>
              </a:lnSpc>
            </a:pPr>
            <a:r>
              <a:rPr lang="en-US" altLang="zh-CN" sz="1800" b="1" dirty="0">
                <a:solidFill>
                  <a:srgbClr val="0070C0"/>
                </a:solidFill>
              </a:rPr>
              <a:t>  2.</a:t>
            </a:r>
            <a:r>
              <a:rPr lang="zh-CN" altLang="en-US" sz="1800" b="1" dirty="0">
                <a:solidFill>
                  <a:srgbClr val="0070C0"/>
                </a:solidFill>
              </a:rPr>
              <a:t>熟悉工业机器人常见坐标系及其关系。</a:t>
            </a:r>
          </a:p>
          <a:p>
            <a:pPr>
              <a:lnSpc>
                <a:spcPct val="150000"/>
              </a:lnSpc>
            </a:pPr>
            <a:r>
              <a:rPr lang="en-US" altLang="zh-CN" sz="1800" b="1" dirty="0">
                <a:solidFill>
                  <a:srgbClr val="0070C0"/>
                </a:solidFill>
              </a:rPr>
              <a:t>  3.</a:t>
            </a:r>
            <a:r>
              <a:rPr lang="zh-CN" altLang="en-US" sz="1800" b="1" dirty="0">
                <a:solidFill>
                  <a:srgbClr val="0070C0"/>
                </a:solidFill>
              </a:rPr>
              <a:t>培育求实精神。</a:t>
            </a:r>
          </a:p>
        </p:txBody>
      </p:sp>
      <p:sp>
        <p:nvSpPr>
          <p:cNvPr id="5" name="日期占位符 8">
            <a:extLst>
              <a:ext uri="{FF2B5EF4-FFF2-40B4-BE49-F238E27FC236}">
                <a16:creationId xmlns:a16="http://schemas.microsoft.com/office/drawing/2014/main" id="{F220C886-963D-492E-B9F0-04B858C3DAEE}"/>
              </a:ext>
            </a:extLst>
          </p:cNvPr>
          <p:cNvSpPr>
            <a:spLocks noGrp="1"/>
          </p:cNvSpPr>
          <p:nvPr>
            <p:ph type="dt" sz="half" idx="10"/>
          </p:nvPr>
        </p:nvSpPr>
        <p:spPr>
          <a:xfrm>
            <a:off x="768097" y="4853028"/>
            <a:ext cx="1615607" cy="205740"/>
          </a:xfrm>
        </p:spPr>
        <p:txBody>
          <a:bodyPr/>
          <a:lstStyle/>
          <a:p>
            <a:fld id="{B4DF6DB3-45B0-424A-A210-5298BD5D51CA}" type="datetime1">
              <a:rPr lang="en-US" altLang="zh-CN" smtClean="0"/>
              <a:t>7/4/2024</a:t>
            </a:fld>
            <a:endParaRPr lang="zh-CN" altLang="en-US" dirty="0"/>
          </a:p>
        </p:txBody>
      </p:sp>
    </p:spTree>
    <p:extLst>
      <p:ext uri="{BB962C8B-B14F-4D97-AF65-F5344CB8AC3E}">
        <p14:creationId xmlns:p14="http://schemas.microsoft.com/office/powerpoint/2010/main" val="519022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sp>
        <p:nvSpPr>
          <p:cNvPr id="8" name="文本框 7">
            <a:extLst>
              <a:ext uri="{FF2B5EF4-FFF2-40B4-BE49-F238E27FC236}">
                <a16:creationId xmlns:a16="http://schemas.microsoft.com/office/drawing/2014/main" id="{11932084-065B-4754-95FC-880D1DC2393C}"/>
              </a:ext>
            </a:extLst>
          </p:cNvPr>
          <p:cNvSpPr txBox="1"/>
          <p:nvPr/>
        </p:nvSpPr>
        <p:spPr>
          <a:xfrm>
            <a:off x="487181" y="478804"/>
            <a:ext cx="8280000" cy="2540696"/>
          </a:xfrm>
          <a:prstGeom prst="rect">
            <a:avLst/>
          </a:prstGeom>
          <a:noFill/>
        </p:spPr>
        <p:txBody>
          <a:bodyPr wrap="square" rtlCol="0">
            <a:spAutoFit/>
          </a:bodyPr>
          <a:lstStyle/>
          <a:p>
            <a:pPr>
              <a:lnSpc>
                <a:spcPct val="150000"/>
              </a:lnSpc>
            </a:pPr>
            <a:r>
              <a:rPr lang="en-US" altLang="zh-CN" sz="1800" b="1" dirty="0">
                <a:solidFill>
                  <a:srgbClr val="FF0000"/>
                </a:solidFill>
              </a:rPr>
              <a:t>[</a:t>
            </a:r>
            <a:r>
              <a:rPr lang="zh-CN" altLang="en-US" sz="1800" b="1" dirty="0">
                <a:solidFill>
                  <a:srgbClr val="FF0000"/>
                </a:solidFill>
              </a:rPr>
              <a:t>知识学习</a:t>
            </a:r>
            <a:r>
              <a:rPr lang="en-US" altLang="zh-CN" sz="1800" b="1" dirty="0">
                <a:solidFill>
                  <a:srgbClr val="FF0000"/>
                </a:solidFill>
              </a:rPr>
              <a:t>&amp;</a:t>
            </a:r>
            <a:r>
              <a:rPr lang="zh-CN" altLang="en-US" sz="1800" b="1" dirty="0">
                <a:solidFill>
                  <a:srgbClr val="FF0000"/>
                </a:solidFill>
              </a:rPr>
              <a:t>能力训练</a:t>
            </a:r>
            <a:r>
              <a:rPr lang="en-US" altLang="zh-CN" sz="1800" b="1" dirty="0">
                <a:solidFill>
                  <a:srgbClr val="FF0000"/>
                </a:solidFill>
              </a:rPr>
              <a:t>]</a:t>
            </a:r>
          </a:p>
          <a:p>
            <a:pPr>
              <a:lnSpc>
                <a:spcPct val="150000"/>
              </a:lnSpc>
            </a:pPr>
            <a:r>
              <a:rPr lang="en-US" altLang="zh-CN" sz="1800" b="1" dirty="0">
                <a:solidFill>
                  <a:srgbClr val="0070C0"/>
                </a:solidFill>
              </a:rPr>
              <a:t>1.1.1</a:t>
            </a:r>
            <a:r>
              <a:rPr lang="zh-CN" altLang="en-US" sz="1800" b="1" dirty="0">
                <a:solidFill>
                  <a:srgbClr val="0070C0"/>
                </a:solidFill>
              </a:rPr>
              <a:t>物体在空间中的表示</a:t>
            </a:r>
          </a:p>
          <a:p>
            <a:pPr>
              <a:lnSpc>
                <a:spcPct val="150000"/>
              </a:lnSpc>
            </a:pPr>
            <a:r>
              <a:rPr lang="en-US" altLang="zh-CN" sz="1800" b="1" dirty="0">
                <a:solidFill>
                  <a:srgbClr val="0070C0"/>
                </a:solidFill>
              </a:rPr>
              <a:t> 1.</a:t>
            </a:r>
            <a:r>
              <a:rPr lang="zh-CN" altLang="en-US" sz="1800" b="1" dirty="0">
                <a:solidFill>
                  <a:srgbClr val="0070C0"/>
                </a:solidFill>
              </a:rPr>
              <a:t>刚体位置和姿态的描述</a:t>
            </a:r>
          </a:p>
          <a:p>
            <a:pPr>
              <a:lnSpc>
                <a:spcPct val="150000"/>
              </a:lnSpc>
            </a:pPr>
            <a:r>
              <a:rPr lang="zh-CN" altLang="en-US" sz="1800" b="1" dirty="0">
                <a:solidFill>
                  <a:srgbClr val="0070C0"/>
                </a:solidFill>
              </a:rPr>
              <a:t>        工业机器人的一个连杆可以看成一个刚体。若给定了刚体上某一点的位置和刚体在空间的姿态，则这个刚体在空间上是完全确定的。</a:t>
            </a:r>
          </a:p>
          <a:p>
            <a:pPr>
              <a:lnSpc>
                <a:spcPct val="150000"/>
              </a:lnSpc>
            </a:pPr>
            <a:endParaRPr lang="zh-CN" altLang="en-US" sz="1800" b="1" dirty="0"/>
          </a:p>
        </p:txBody>
      </p:sp>
      <p:pic>
        <p:nvPicPr>
          <p:cNvPr id="5" name="图片 4">
            <a:extLst>
              <a:ext uri="{FF2B5EF4-FFF2-40B4-BE49-F238E27FC236}">
                <a16:creationId xmlns:a16="http://schemas.microsoft.com/office/drawing/2014/main" id="{C574E903-E12F-43A7-AFDC-98C8522D2D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3728" y="2751632"/>
            <a:ext cx="2472381" cy="2191056"/>
          </a:xfrm>
          <a:prstGeom prst="rect">
            <a:avLst/>
          </a:prstGeom>
          <a:noFill/>
          <a:ln>
            <a:noFill/>
          </a:ln>
        </p:spPr>
      </p:pic>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E9B18DAA-304C-422E-9823-3831167755AC}"/>
                  </a:ext>
                </a:extLst>
              </p:cNvPr>
              <p:cNvSpPr txBox="1"/>
              <p:nvPr/>
            </p:nvSpPr>
            <p:spPr bwMode="auto">
              <a:xfrm>
                <a:off x="5291528" y="3173268"/>
                <a:ext cx="3582649" cy="1042397"/>
              </a:xfrm>
              <a:prstGeom prst="rect">
                <a:avLst/>
              </a:prstGeom>
              <a:noFill/>
              <a:ln>
                <a:noFill/>
              </a:ln>
            </p:spPr>
            <p:txBody>
              <a:bodyPr wrap="square" lIns="68574" tIns="34288" rIns="68574" bIns="34288" rtlCol="0" anchor="b">
                <a:spAutoFit/>
              </a:bodyPr>
              <a:lstStyle/>
              <a:p>
                <a:r>
                  <a:rPr lang="zh-CN" altLang="zh-CN" b="1" dirty="0">
                    <a:solidFill>
                      <a:srgbClr val="FF0000"/>
                    </a:solidFill>
                  </a:rPr>
                  <a:t>刚体的位姿可用下面（</a:t>
                </a:r>
                <a:r>
                  <a:rPr lang="en-US" altLang="zh-CN" b="1" dirty="0">
                    <a:solidFill>
                      <a:srgbClr val="FF0000"/>
                    </a:solidFill>
                  </a:rPr>
                  <a:t>4</a:t>
                </a:r>
                <a:r>
                  <a:rPr lang="zh-CN" altLang="zh-CN" b="1" dirty="0">
                    <a:solidFill>
                      <a:srgbClr val="FF0000"/>
                    </a:solidFill>
                  </a:rPr>
                  <a:t>×</a:t>
                </a:r>
                <a:r>
                  <a:rPr lang="en-US" altLang="zh-CN" b="1" dirty="0">
                    <a:solidFill>
                      <a:srgbClr val="FF0000"/>
                    </a:solidFill>
                  </a:rPr>
                  <a:t>4</a:t>
                </a:r>
                <a:r>
                  <a:rPr lang="zh-CN" altLang="zh-CN" b="1" dirty="0">
                    <a:solidFill>
                      <a:srgbClr val="FF0000"/>
                    </a:solidFill>
                  </a:rPr>
                  <a:t>）矩阵来描述：</a:t>
                </a:r>
              </a:p>
              <a:p>
                <a14:m>
                  <m:oMath xmlns:m="http://schemas.openxmlformats.org/officeDocument/2006/math">
                    <m:r>
                      <m:rPr>
                        <m:sty m:val="p"/>
                      </m:rPr>
                      <a:rPr lang="en-US" altLang="zh-CN">
                        <a:latin typeface="Cambria Math" panose="02040503050406030204" pitchFamily="18" charset="0"/>
                      </a:rPr>
                      <m:t>T</m:t>
                    </m:r>
                    <m:r>
                      <a:rPr lang="en-US" altLang="zh-CN">
                        <a:latin typeface="Cambria Math" panose="02040503050406030204" pitchFamily="18" charset="0"/>
                      </a:rPr>
                      <m:t>=</m:t>
                    </m:r>
                    <m:d>
                      <m:dPr>
                        <m:begChr m:val="["/>
                        <m:endChr m:val="]"/>
                        <m:ctrlPr>
                          <a:rPr lang="zh-CN" altLang="zh-CN" i="1">
                            <a:latin typeface="Cambria Math" panose="02040503050406030204" pitchFamily="18" charset="0"/>
                          </a:rPr>
                        </m:ctrlPr>
                      </m:dPr>
                      <m:e>
                        <m:r>
                          <a:rPr lang="en-US" altLang="zh-CN" b="1" i="1">
                            <a:latin typeface="Cambria Math" panose="02040503050406030204" pitchFamily="18" charset="0"/>
                          </a:rPr>
                          <m:t>𝒏</m:t>
                        </m:r>
                        <m:r>
                          <a:rPr lang="en-US" altLang="zh-CN" b="1" i="1">
                            <a:latin typeface="Cambria Math" panose="02040503050406030204" pitchFamily="18" charset="0"/>
                          </a:rPr>
                          <m:t>  </m:t>
                        </m:r>
                        <m:r>
                          <a:rPr lang="en-US" altLang="zh-CN" b="1" i="1">
                            <a:latin typeface="Cambria Math" panose="02040503050406030204" pitchFamily="18" charset="0"/>
                          </a:rPr>
                          <m:t>𝒐</m:t>
                        </m:r>
                        <m:r>
                          <a:rPr lang="en-US" altLang="zh-CN" b="1" i="1">
                            <a:latin typeface="Cambria Math" panose="02040503050406030204" pitchFamily="18" charset="0"/>
                          </a:rPr>
                          <m:t>   </m:t>
                        </m:r>
                        <m:r>
                          <a:rPr lang="en-US" altLang="zh-CN" b="1" i="1">
                            <a:latin typeface="Cambria Math" panose="02040503050406030204" pitchFamily="18" charset="0"/>
                          </a:rPr>
                          <m:t>𝒂</m:t>
                        </m:r>
                        <m:r>
                          <a:rPr lang="en-US" altLang="zh-CN" b="1" i="1">
                            <a:latin typeface="Cambria Math" panose="02040503050406030204" pitchFamily="18" charset="0"/>
                          </a:rPr>
                          <m:t>   </m:t>
                        </m:r>
                        <m:r>
                          <a:rPr lang="en-US" altLang="zh-CN" b="1" i="1">
                            <a:latin typeface="Cambria Math" panose="02040503050406030204" pitchFamily="18" charset="0"/>
                          </a:rPr>
                          <m:t>𝒑</m:t>
                        </m:r>
                      </m:e>
                    </m:d>
                    <m:r>
                      <a:rPr lang="en-US"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2"/>
                                  <m:mcJc m:val="center"/>
                                </m:mcPr>
                              </m:mc>
                            </m:mcs>
                            <m:ctrlPr>
                              <a:rPr lang="zh-CN" altLang="zh-CN" i="1">
                                <a:latin typeface="Cambria Math" panose="02040503050406030204" pitchFamily="18" charset="0"/>
                              </a:rPr>
                            </m:ctrlPr>
                          </m:mPr>
                          <m:mr>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𝑥</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𝑥</m:t>
                                        </m:r>
                                      </m:sub>
                                    </m:sSub>
                                  </m:e>
                                </m:m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𝑦</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𝑦</m:t>
                                        </m:r>
                                      </m:sub>
                                    </m:sSub>
                                  </m:e>
                                </m:mr>
                              </m:m>
                            </m:e>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𝑥</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0</m:t>
                                        </m:r>
                                      </m:sub>
                                    </m:sSub>
                                  </m:e>
                                </m:m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𝑦</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𝑦</m:t>
                                        </m:r>
                                      </m:e>
                                      <m:sub>
                                        <m:r>
                                          <a:rPr lang="en-US" altLang="zh-CN" i="1">
                                            <a:latin typeface="Cambria Math" panose="02040503050406030204" pitchFamily="18" charset="0"/>
                                          </a:rPr>
                                          <m:t>0</m:t>
                                        </m:r>
                                      </m:sub>
                                    </m:sSub>
                                  </m:e>
                                </m:mr>
                              </m:m>
                            </m:e>
                          </m:mr>
                          <m:mr>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𝑧</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𝑧</m:t>
                                        </m:r>
                                      </m:sub>
                                    </m:sSub>
                                  </m:e>
                                </m:mr>
                                <m:mr>
                                  <m:e>
                                    <m:r>
                                      <a:rPr lang="en-US" altLang="zh-CN" i="1">
                                        <a:latin typeface="Cambria Math" panose="02040503050406030204" pitchFamily="18" charset="0"/>
                                      </a:rPr>
                                      <m:t>0</m:t>
                                    </m:r>
                                  </m:e>
                                  <m:e>
                                    <m:r>
                                      <a:rPr lang="en-US" altLang="zh-CN" i="1">
                                        <a:latin typeface="Cambria Math" panose="02040503050406030204" pitchFamily="18" charset="0"/>
                                      </a:rPr>
                                      <m:t>0</m:t>
                                    </m:r>
                                  </m:e>
                                </m:mr>
                              </m:m>
                            </m:e>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𝑧</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𝑧</m:t>
                                        </m:r>
                                      </m:e>
                                      <m:sub>
                                        <m:r>
                                          <a:rPr lang="en-US" altLang="zh-CN" i="1">
                                            <a:latin typeface="Cambria Math" panose="02040503050406030204" pitchFamily="18" charset="0"/>
                                          </a:rPr>
                                          <m:t>0</m:t>
                                        </m:r>
                                      </m:sub>
                                    </m:sSub>
                                  </m:e>
                                </m:mr>
                                <m:mr>
                                  <m:e>
                                    <m:r>
                                      <a:rPr lang="en-US" altLang="zh-CN" i="1">
                                        <a:latin typeface="Cambria Math" panose="02040503050406030204" pitchFamily="18" charset="0"/>
                                      </a:rPr>
                                      <m:t>0</m:t>
                                    </m:r>
                                  </m:e>
                                  <m:e>
                                    <m:r>
                                      <a:rPr lang="en-US" altLang="zh-CN" i="1">
                                        <a:latin typeface="Cambria Math" panose="02040503050406030204" pitchFamily="18" charset="0"/>
                                      </a:rPr>
                                      <m:t>1</m:t>
                                    </m:r>
                                  </m:e>
                                </m:mr>
                              </m:m>
                            </m:e>
                          </m:mr>
                        </m:m>
                      </m:e>
                    </m:d>
                  </m:oMath>
                </a14:m>
                <a:r>
                  <a:rPr lang="en-US" altLang="zh-CN" dirty="0"/>
                  <a:t> </a:t>
                </a:r>
                <a:endPar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mc:Choice>
        <mc:Fallback xmlns="">
          <p:sp>
            <p:nvSpPr>
              <p:cNvPr id="3" name="文本框 2">
                <a:extLst>
                  <a:ext uri="{FF2B5EF4-FFF2-40B4-BE49-F238E27FC236}">
                    <a16:creationId xmlns:a16="http://schemas.microsoft.com/office/drawing/2014/main" id="{E9B18DAA-304C-422E-9823-3831167755AC}"/>
                  </a:ext>
                </a:extLst>
              </p:cNvPr>
              <p:cNvSpPr txBox="1">
                <a:spLocks noRot="1" noChangeAspect="1" noMove="1" noResize="1" noEditPoints="1" noAdjustHandles="1" noChangeArrowheads="1" noChangeShapeType="1" noTextEdit="1"/>
              </p:cNvSpPr>
              <p:nvPr/>
            </p:nvSpPr>
            <p:spPr bwMode="auto">
              <a:xfrm>
                <a:off x="5291528" y="3173268"/>
                <a:ext cx="3582649" cy="1042397"/>
              </a:xfrm>
              <a:prstGeom prst="rect">
                <a:avLst/>
              </a:prstGeom>
              <a:blipFill>
                <a:blip r:embed="rId3"/>
                <a:stretch>
                  <a:fillRect l="-1020" t="-1170"/>
                </a:stretch>
              </a:blipFill>
              <a:ln>
                <a:noFill/>
              </a:ln>
            </p:spPr>
            <p:txBody>
              <a:bodyPr/>
              <a:lstStyle/>
              <a:p>
                <a:r>
                  <a:rPr lang="zh-CN" altLang="en-US">
                    <a:noFill/>
                  </a:rPr>
                  <a:t> </a:t>
                </a:r>
              </a:p>
            </p:txBody>
          </p:sp>
        </mc:Fallback>
      </mc:AlternateContent>
      <p:sp>
        <p:nvSpPr>
          <p:cNvPr id="6" name="日期占位符 8">
            <a:extLst>
              <a:ext uri="{FF2B5EF4-FFF2-40B4-BE49-F238E27FC236}">
                <a16:creationId xmlns:a16="http://schemas.microsoft.com/office/drawing/2014/main" id="{062D7848-C1EE-4A8B-AC8A-B8F7524CE772}"/>
              </a:ext>
            </a:extLst>
          </p:cNvPr>
          <p:cNvSpPr>
            <a:spLocks noGrp="1"/>
          </p:cNvSpPr>
          <p:nvPr>
            <p:ph type="dt" sz="half" idx="10"/>
          </p:nvPr>
        </p:nvSpPr>
        <p:spPr>
          <a:xfrm>
            <a:off x="768097" y="4853028"/>
            <a:ext cx="1615607" cy="205740"/>
          </a:xfrm>
        </p:spPr>
        <p:txBody>
          <a:bodyPr/>
          <a:lstStyle/>
          <a:p>
            <a:fld id="{5F4246DA-B375-41B2-8095-F31AFE630C0F}" type="datetime1">
              <a:rPr lang="en-US" altLang="zh-CN" smtClean="0"/>
              <a:t>7/4/2024</a:t>
            </a:fld>
            <a:endParaRPr lang="zh-CN" altLang="en-US" dirty="0"/>
          </a:p>
        </p:txBody>
      </p:sp>
    </p:spTree>
    <p:extLst>
      <p:ext uri="{BB962C8B-B14F-4D97-AF65-F5344CB8AC3E}">
        <p14:creationId xmlns:p14="http://schemas.microsoft.com/office/powerpoint/2010/main" val="1333433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11932084-065B-4754-95FC-880D1DC2393C}"/>
                  </a:ext>
                </a:extLst>
              </p:cNvPr>
              <p:cNvSpPr txBox="1"/>
              <p:nvPr/>
            </p:nvSpPr>
            <p:spPr>
              <a:xfrm>
                <a:off x="434716" y="464904"/>
                <a:ext cx="8280000" cy="1307474"/>
              </a:xfrm>
              <a:prstGeom prst="rect">
                <a:avLst/>
              </a:prstGeom>
              <a:noFill/>
            </p:spPr>
            <p:txBody>
              <a:bodyPr wrap="square" rtlCol="0">
                <a:spAutoFit/>
              </a:bodyPr>
              <a:lstStyle/>
              <a:p>
                <a:pPr>
                  <a:lnSpc>
                    <a:spcPct val="150000"/>
                  </a:lnSpc>
                </a:pPr>
                <a:r>
                  <a:rPr lang="en-US" altLang="zh-CN" sz="1800" b="1" dirty="0">
                    <a:solidFill>
                      <a:srgbClr val="FF0000"/>
                    </a:solidFill>
                  </a:rPr>
                  <a:t>[</a:t>
                </a:r>
                <a:r>
                  <a:rPr lang="zh-CN" altLang="zh-CN" sz="1800" b="1" dirty="0">
                    <a:solidFill>
                      <a:srgbClr val="FF0000"/>
                    </a:solidFill>
                  </a:rPr>
                  <a:t>例</a:t>
                </a:r>
                <a:r>
                  <a:rPr lang="en-US" altLang="zh-CN" sz="1800" b="1" dirty="0">
                    <a:solidFill>
                      <a:srgbClr val="FF0000"/>
                    </a:solidFill>
                  </a:rPr>
                  <a:t>1-1] </a:t>
                </a:r>
                <a:r>
                  <a:rPr lang="zh-CN" altLang="en-US" sz="1800" b="1" dirty="0">
                    <a:solidFill>
                      <a:srgbClr val="0070C0"/>
                    </a:solidFill>
                  </a:rPr>
                  <a:t>下</a:t>
                </a:r>
                <a:r>
                  <a:rPr lang="zh-CN" altLang="zh-CN" sz="1800" b="1" dirty="0">
                    <a:solidFill>
                      <a:srgbClr val="0070C0"/>
                    </a:solidFill>
                  </a:rPr>
                  <a:t>图表示固连于刚体的坐标系</a:t>
                </a:r>
                <a:r>
                  <a:rPr lang="en-US" altLang="zh-CN" sz="1800" b="1" dirty="0">
                    <a:solidFill>
                      <a:srgbClr val="0070C0"/>
                    </a:solidFill>
                  </a:rPr>
                  <a:t>{ B }</a:t>
                </a:r>
                <a:r>
                  <a:rPr lang="zh-CN" altLang="zh-CN" sz="1800" b="1" dirty="0">
                    <a:solidFill>
                      <a:srgbClr val="0070C0"/>
                    </a:solidFill>
                  </a:rPr>
                  <a:t>位于</a:t>
                </a:r>
                <a14:m>
                  <m:oMath xmlns:m="http://schemas.openxmlformats.org/officeDocument/2006/math">
                    <m:sSub>
                      <m:sSubPr>
                        <m:ctrlPr>
                          <a:rPr lang="zh-CN" altLang="zh-CN" sz="1800" b="1" i="1">
                            <a:solidFill>
                              <a:srgbClr val="0070C0"/>
                            </a:solidFill>
                            <a:latin typeface="Cambria Math" panose="02040503050406030204" pitchFamily="18" charset="0"/>
                          </a:rPr>
                        </m:ctrlPr>
                      </m:sSubPr>
                      <m:e>
                        <m:r>
                          <a:rPr lang="en-US" altLang="zh-CN" sz="1800" b="1">
                            <a:solidFill>
                              <a:srgbClr val="0070C0"/>
                            </a:solidFill>
                            <a:latin typeface="Cambria Math" panose="02040503050406030204" pitchFamily="18" charset="0"/>
                          </a:rPr>
                          <m:t>𝑂</m:t>
                        </m:r>
                      </m:e>
                      <m:sub>
                        <m:r>
                          <a:rPr lang="en-US" altLang="zh-CN" sz="1800" b="1">
                            <a:solidFill>
                              <a:srgbClr val="0070C0"/>
                            </a:solidFill>
                            <a:latin typeface="Cambria Math" panose="02040503050406030204" pitchFamily="18" charset="0"/>
                          </a:rPr>
                          <m:t>𝐵</m:t>
                        </m:r>
                      </m:sub>
                    </m:sSub>
                  </m:oMath>
                </a14:m>
                <a:r>
                  <a:rPr lang="zh-CN" altLang="zh-CN" sz="1800" b="1" dirty="0">
                    <a:solidFill>
                      <a:srgbClr val="0070C0"/>
                    </a:solidFill>
                  </a:rPr>
                  <a:t>点，</a:t>
                </a:r>
                <a14:m>
                  <m:oMath xmlns:m="http://schemas.openxmlformats.org/officeDocument/2006/math">
                    <m:sSub>
                      <m:sSubPr>
                        <m:ctrlPr>
                          <a:rPr lang="zh-CN" altLang="zh-CN" sz="1800" b="1" i="1">
                            <a:solidFill>
                              <a:srgbClr val="0070C0"/>
                            </a:solidFill>
                            <a:latin typeface="Cambria Math" panose="02040503050406030204" pitchFamily="18" charset="0"/>
                          </a:rPr>
                        </m:ctrlPr>
                      </m:sSubPr>
                      <m:e>
                        <m:r>
                          <a:rPr lang="en-US" altLang="zh-CN" sz="1800" b="1">
                            <a:solidFill>
                              <a:srgbClr val="0070C0"/>
                            </a:solidFill>
                            <a:latin typeface="Cambria Math" panose="02040503050406030204" pitchFamily="18" charset="0"/>
                          </a:rPr>
                          <m:t>𝑥</m:t>
                        </m:r>
                      </m:e>
                      <m:sub>
                        <m:r>
                          <a:rPr lang="en-US" altLang="zh-CN" sz="1800" b="1">
                            <a:solidFill>
                              <a:srgbClr val="0070C0"/>
                            </a:solidFill>
                            <a:latin typeface="Cambria Math" panose="02040503050406030204" pitchFamily="18" charset="0"/>
                          </a:rPr>
                          <m:t>𝑏</m:t>
                        </m:r>
                      </m:sub>
                    </m:sSub>
                  </m:oMath>
                </a14:m>
                <a:r>
                  <a:rPr lang="en-US" altLang="zh-CN" sz="1800" b="1" dirty="0">
                    <a:solidFill>
                      <a:srgbClr val="0070C0"/>
                    </a:solidFill>
                  </a:rPr>
                  <a:t>=10</a:t>
                </a:r>
                <a:r>
                  <a:rPr lang="zh-CN" altLang="zh-CN" sz="1800" b="1" dirty="0">
                    <a:solidFill>
                      <a:srgbClr val="0070C0"/>
                    </a:solidFill>
                  </a:rPr>
                  <a:t>，</a:t>
                </a:r>
                <a14:m>
                  <m:oMath xmlns:m="http://schemas.openxmlformats.org/officeDocument/2006/math">
                    <m:sSub>
                      <m:sSubPr>
                        <m:ctrlPr>
                          <a:rPr lang="zh-CN" altLang="zh-CN" sz="1800" b="1" i="1">
                            <a:solidFill>
                              <a:srgbClr val="0070C0"/>
                            </a:solidFill>
                            <a:latin typeface="Cambria Math" panose="02040503050406030204" pitchFamily="18" charset="0"/>
                          </a:rPr>
                        </m:ctrlPr>
                      </m:sSubPr>
                      <m:e>
                        <m:r>
                          <a:rPr lang="en-US" altLang="zh-CN" sz="1800" b="1">
                            <a:solidFill>
                              <a:srgbClr val="0070C0"/>
                            </a:solidFill>
                            <a:latin typeface="Cambria Math" panose="02040503050406030204" pitchFamily="18" charset="0"/>
                          </a:rPr>
                          <m:t>𝑦</m:t>
                        </m:r>
                      </m:e>
                      <m:sub>
                        <m:r>
                          <a:rPr lang="en-US" altLang="zh-CN" sz="1800" b="1">
                            <a:solidFill>
                              <a:srgbClr val="0070C0"/>
                            </a:solidFill>
                            <a:latin typeface="Cambria Math" panose="02040503050406030204" pitchFamily="18" charset="0"/>
                          </a:rPr>
                          <m:t>𝑏</m:t>
                        </m:r>
                      </m:sub>
                    </m:sSub>
                  </m:oMath>
                </a14:m>
                <a:r>
                  <a:rPr lang="en-US" altLang="zh-CN" sz="1800" b="1" dirty="0">
                    <a:solidFill>
                      <a:srgbClr val="0070C0"/>
                    </a:solidFill>
                  </a:rPr>
                  <a:t>=5</a:t>
                </a:r>
                <a:r>
                  <a:rPr lang="zh-CN" altLang="zh-CN" sz="1800" b="1" dirty="0">
                    <a:solidFill>
                      <a:srgbClr val="0070C0"/>
                    </a:solidFill>
                  </a:rPr>
                  <a:t>，</a:t>
                </a:r>
                <a14:m>
                  <m:oMath xmlns:m="http://schemas.openxmlformats.org/officeDocument/2006/math">
                    <m:sSub>
                      <m:sSubPr>
                        <m:ctrlPr>
                          <a:rPr lang="zh-CN" altLang="zh-CN" sz="1800" b="1" i="1">
                            <a:solidFill>
                              <a:srgbClr val="0070C0"/>
                            </a:solidFill>
                            <a:latin typeface="Cambria Math" panose="02040503050406030204" pitchFamily="18" charset="0"/>
                          </a:rPr>
                        </m:ctrlPr>
                      </m:sSubPr>
                      <m:e>
                        <m:r>
                          <a:rPr lang="en-US" altLang="zh-CN" sz="1800" b="1">
                            <a:solidFill>
                              <a:srgbClr val="0070C0"/>
                            </a:solidFill>
                            <a:latin typeface="Cambria Math" panose="02040503050406030204" pitchFamily="18" charset="0"/>
                          </a:rPr>
                          <m:t>𝑧</m:t>
                        </m:r>
                      </m:e>
                      <m:sub>
                        <m:r>
                          <a:rPr lang="en-US" altLang="zh-CN" sz="1800" b="1">
                            <a:solidFill>
                              <a:srgbClr val="0070C0"/>
                            </a:solidFill>
                            <a:latin typeface="Cambria Math" panose="02040503050406030204" pitchFamily="18" charset="0"/>
                          </a:rPr>
                          <m:t>𝑏</m:t>
                        </m:r>
                      </m:sub>
                    </m:sSub>
                  </m:oMath>
                </a14:m>
                <a:r>
                  <a:rPr lang="en-US" altLang="zh-CN" sz="1800" b="1" dirty="0">
                    <a:solidFill>
                      <a:srgbClr val="0070C0"/>
                    </a:solidFill>
                  </a:rPr>
                  <a:t>=0</a:t>
                </a:r>
                <a:r>
                  <a:rPr lang="zh-CN" altLang="zh-CN" sz="1800" b="1" dirty="0">
                    <a:solidFill>
                      <a:srgbClr val="0070C0"/>
                    </a:solidFill>
                  </a:rPr>
                  <a:t>。</a:t>
                </a:r>
                <a14:m>
                  <m:oMath xmlns:m="http://schemas.openxmlformats.org/officeDocument/2006/math">
                    <m:sSub>
                      <m:sSubPr>
                        <m:ctrlPr>
                          <a:rPr lang="zh-CN" altLang="zh-CN" sz="1800" b="1" i="1">
                            <a:solidFill>
                              <a:srgbClr val="0070C0"/>
                            </a:solidFill>
                            <a:latin typeface="Cambria Math" panose="02040503050406030204" pitchFamily="18" charset="0"/>
                          </a:rPr>
                        </m:ctrlPr>
                      </m:sSubPr>
                      <m:e>
                        <m:r>
                          <a:rPr lang="en-US" altLang="zh-CN" sz="1800" b="1">
                            <a:solidFill>
                              <a:srgbClr val="0070C0"/>
                            </a:solidFill>
                            <a:latin typeface="Cambria Math" panose="02040503050406030204" pitchFamily="18" charset="0"/>
                          </a:rPr>
                          <m:t>𝑍</m:t>
                        </m:r>
                      </m:e>
                      <m:sub>
                        <m:r>
                          <a:rPr lang="en-US" altLang="zh-CN" sz="1800" b="1">
                            <a:solidFill>
                              <a:srgbClr val="0070C0"/>
                            </a:solidFill>
                            <a:latin typeface="Cambria Math" panose="02040503050406030204" pitchFamily="18" charset="0"/>
                          </a:rPr>
                          <m:t>𝑏</m:t>
                        </m:r>
                      </m:sub>
                    </m:sSub>
                  </m:oMath>
                </a14:m>
                <a:r>
                  <a:rPr lang="zh-CN" altLang="zh-CN" sz="1800" b="1" dirty="0">
                    <a:solidFill>
                      <a:srgbClr val="0070C0"/>
                    </a:solidFill>
                  </a:rPr>
                  <a:t>轴与画面垂直，坐标系</a:t>
                </a:r>
                <a:r>
                  <a:rPr lang="en-US" altLang="zh-CN" sz="1800" b="1" dirty="0">
                    <a:solidFill>
                      <a:srgbClr val="0070C0"/>
                    </a:solidFill>
                  </a:rPr>
                  <a:t>{B}</a:t>
                </a:r>
                <a:r>
                  <a:rPr lang="zh-CN" altLang="zh-CN" sz="1800" b="1" dirty="0">
                    <a:solidFill>
                      <a:srgbClr val="0070C0"/>
                    </a:solidFill>
                  </a:rPr>
                  <a:t>相对固定坐标系</a:t>
                </a:r>
                <a:r>
                  <a:rPr lang="en-US" altLang="zh-CN" sz="1800" b="1" dirty="0">
                    <a:solidFill>
                      <a:srgbClr val="0070C0"/>
                    </a:solidFill>
                  </a:rPr>
                  <a:t>{A}</a:t>
                </a:r>
                <a:r>
                  <a:rPr lang="zh-CN" altLang="zh-CN" sz="1800" b="1" dirty="0">
                    <a:solidFill>
                      <a:srgbClr val="0070C0"/>
                    </a:solidFill>
                  </a:rPr>
                  <a:t>有一个</a:t>
                </a:r>
                <a14:m>
                  <m:oMath xmlns:m="http://schemas.openxmlformats.org/officeDocument/2006/math">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30</m:t>
                        </m:r>
                      </m:e>
                      <m:sup>
                        <m:r>
                          <a:rPr lang="en-US" altLang="zh-CN" sz="1800" b="1">
                            <a:solidFill>
                              <a:srgbClr val="0070C0"/>
                            </a:solidFill>
                            <a:latin typeface="Cambria Math" panose="02040503050406030204" pitchFamily="18" charset="0"/>
                          </a:rPr>
                          <m:t>0</m:t>
                        </m:r>
                      </m:sup>
                    </m:sSup>
                  </m:oMath>
                </a14:m>
                <a:r>
                  <a:rPr lang="zh-CN" altLang="zh-CN" sz="1800" b="1" dirty="0">
                    <a:solidFill>
                      <a:srgbClr val="0070C0"/>
                    </a:solidFill>
                  </a:rPr>
                  <a:t>的偏转，试写出表示刚体位姿的坐标系</a:t>
                </a:r>
                <a:r>
                  <a:rPr lang="en-US" altLang="zh-CN" sz="1800" b="1" dirty="0">
                    <a:solidFill>
                      <a:srgbClr val="0070C0"/>
                    </a:solidFill>
                  </a:rPr>
                  <a:t>{B}</a:t>
                </a:r>
                <a:r>
                  <a:rPr lang="zh-CN" altLang="zh-CN" sz="1800" b="1" dirty="0">
                    <a:solidFill>
                      <a:srgbClr val="0070C0"/>
                    </a:solidFill>
                  </a:rPr>
                  <a:t>的（</a:t>
                </a:r>
                <a:r>
                  <a:rPr lang="en-US" altLang="zh-CN" sz="1800" b="1" dirty="0">
                    <a:solidFill>
                      <a:srgbClr val="0070C0"/>
                    </a:solidFill>
                  </a:rPr>
                  <a:t>4</a:t>
                </a:r>
                <a:r>
                  <a:rPr lang="zh-CN" altLang="zh-CN" sz="1800" b="1" dirty="0">
                    <a:solidFill>
                      <a:srgbClr val="0070C0"/>
                    </a:solidFill>
                  </a:rPr>
                  <a:t>×</a:t>
                </a:r>
                <a:r>
                  <a:rPr lang="en-US" altLang="zh-CN" sz="1800" b="1" dirty="0">
                    <a:solidFill>
                      <a:srgbClr val="0070C0"/>
                    </a:solidFill>
                  </a:rPr>
                  <a:t>4</a:t>
                </a:r>
                <a:r>
                  <a:rPr lang="zh-CN" altLang="zh-CN" sz="1800" b="1" dirty="0">
                    <a:solidFill>
                      <a:srgbClr val="0070C0"/>
                    </a:solidFill>
                  </a:rPr>
                  <a:t>）的矩阵表达式。</a:t>
                </a:r>
                <a:endParaRPr lang="zh-CN" altLang="en-US" sz="1800" b="1" dirty="0">
                  <a:solidFill>
                    <a:srgbClr val="0070C0"/>
                  </a:solidFill>
                </a:endParaRPr>
              </a:p>
            </p:txBody>
          </p:sp>
        </mc:Choice>
        <mc:Fallback xmlns="">
          <p:sp>
            <p:nvSpPr>
              <p:cNvPr id="8" name="文本框 7">
                <a:extLst>
                  <a:ext uri="{FF2B5EF4-FFF2-40B4-BE49-F238E27FC236}">
                    <a16:creationId xmlns:a16="http://schemas.microsoft.com/office/drawing/2014/main" id="{11932084-065B-4754-95FC-880D1DC2393C}"/>
                  </a:ext>
                </a:extLst>
              </p:cNvPr>
              <p:cNvSpPr txBox="1">
                <a:spLocks noRot="1" noChangeAspect="1" noMove="1" noResize="1" noEditPoints="1" noAdjustHandles="1" noChangeArrowheads="1" noChangeShapeType="1" noTextEdit="1"/>
              </p:cNvSpPr>
              <p:nvPr/>
            </p:nvSpPr>
            <p:spPr>
              <a:xfrm>
                <a:off x="434716" y="464904"/>
                <a:ext cx="8280000" cy="1307474"/>
              </a:xfrm>
              <a:prstGeom prst="rect">
                <a:avLst/>
              </a:prstGeom>
              <a:blipFill>
                <a:blip r:embed="rId2"/>
                <a:stretch>
                  <a:fillRect l="-589" b="-6047"/>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88602CD4-8569-4C8C-A0AE-FA55D37C9F4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92254" y="1831961"/>
            <a:ext cx="4316095" cy="2832735"/>
          </a:xfrm>
          <a:prstGeom prst="rect">
            <a:avLst/>
          </a:prstGeom>
          <a:noFill/>
          <a:ln>
            <a:noFill/>
          </a:ln>
        </p:spPr>
      </p:pic>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4807A060-05BB-4B34-9444-0183CC7BA0C3}"/>
                  </a:ext>
                </a:extLst>
              </p:cNvPr>
              <p:cNvSpPr txBox="1"/>
              <p:nvPr/>
            </p:nvSpPr>
            <p:spPr bwMode="auto">
              <a:xfrm>
                <a:off x="5666283" y="2982462"/>
                <a:ext cx="2998032" cy="1042397"/>
              </a:xfrm>
              <a:prstGeom prst="rect">
                <a:avLst/>
              </a:prstGeom>
              <a:noFill/>
              <a:ln>
                <a:noFill/>
              </a:ln>
            </p:spPr>
            <p:txBody>
              <a:bodyPr wrap="square" lIns="68574" tIns="34288" rIns="68574" bIns="34288" rtlCol="0" anchor="b">
                <a:spAutoFit/>
              </a:bodyPr>
              <a:lstStyle/>
              <a:p>
                <a:r>
                  <a:rPr lang="zh-CN" altLang="zh-CN" b="1" dirty="0">
                    <a:solidFill>
                      <a:srgbClr val="FF0000"/>
                    </a:solidFill>
                  </a:rPr>
                  <a:t>坐标系</a:t>
                </a:r>
                <a:r>
                  <a:rPr lang="en-US" altLang="zh-CN" b="1" dirty="0">
                    <a:solidFill>
                      <a:srgbClr val="FF0000"/>
                    </a:solidFill>
                  </a:rPr>
                  <a:t>{B}</a:t>
                </a:r>
                <a:r>
                  <a:rPr lang="zh-CN" altLang="zh-CN" b="1" dirty="0">
                    <a:solidFill>
                      <a:srgbClr val="FF0000"/>
                    </a:solidFill>
                  </a:rPr>
                  <a:t>的（</a:t>
                </a:r>
                <a:r>
                  <a:rPr lang="en-US" altLang="zh-CN" b="1" dirty="0">
                    <a:solidFill>
                      <a:srgbClr val="FF0000"/>
                    </a:solidFill>
                  </a:rPr>
                  <a:t>4</a:t>
                </a:r>
                <a:r>
                  <a:rPr lang="zh-CN" altLang="zh-CN" b="1" dirty="0">
                    <a:solidFill>
                      <a:srgbClr val="FF0000"/>
                    </a:solidFill>
                  </a:rPr>
                  <a:t>×</a:t>
                </a:r>
                <a:r>
                  <a:rPr lang="en-US" altLang="zh-CN" b="1" dirty="0">
                    <a:solidFill>
                      <a:srgbClr val="FF0000"/>
                    </a:solidFill>
                  </a:rPr>
                  <a:t>4</a:t>
                </a:r>
                <a:r>
                  <a:rPr lang="zh-CN" altLang="zh-CN" b="1" dirty="0">
                    <a:solidFill>
                      <a:srgbClr val="FF0000"/>
                    </a:solidFill>
                  </a:rPr>
                  <a:t>）矩阵表达式为：</a:t>
                </a:r>
              </a:p>
              <a:p>
                <a:pPr/>
                <a14:m>
                  <m:oMathPara xmlns:m="http://schemas.openxmlformats.org/officeDocument/2006/math">
                    <m:oMathParaPr>
                      <m:jc m:val="centerGroup"/>
                    </m:oMathParaPr>
                    <m:oMath xmlns:m="http://schemas.openxmlformats.org/officeDocument/2006/math">
                      <m:r>
                        <m:rPr>
                          <m:sty m:val="p"/>
                        </m:rPr>
                        <a:rPr lang="en-US" altLang="zh-CN">
                          <a:latin typeface="Cambria Math" panose="02040503050406030204" pitchFamily="18" charset="0"/>
                        </a:rPr>
                        <m:t>T</m:t>
                      </m:r>
                      <m:r>
                        <a:rPr lang="en-US" altLang="zh-CN">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2"/>
                                    <m:mcJc m:val="center"/>
                                  </m:mcPr>
                                </m:mc>
                              </m:mcs>
                              <m:ctrlPr>
                                <a:rPr lang="zh-CN" altLang="zh-CN" i="1">
                                  <a:latin typeface="Cambria Math" panose="02040503050406030204" pitchFamily="18" charset="0"/>
                                </a:rPr>
                              </m:ctrlPr>
                            </m:mPr>
                            <m:mr>
                              <m:e>
                                <m:m>
                                  <m:mPr>
                                    <m:mcs>
                                      <m:mc>
                                        <m:mcPr>
                                          <m:count m:val="2"/>
                                          <m:mcJc m:val="center"/>
                                        </m:mcPr>
                                      </m:mc>
                                    </m:mcs>
                                    <m:ctrlPr>
                                      <a:rPr lang="zh-CN" altLang="zh-CN" i="1">
                                        <a:latin typeface="Cambria Math" panose="02040503050406030204" pitchFamily="18" charset="0"/>
                                      </a:rPr>
                                    </m:ctrlPr>
                                  </m:mPr>
                                  <m:mr>
                                    <m:e>
                                      <m:r>
                                        <a:rPr lang="en-US" altLang="zh-CN" i="1">
                                          <a:latin typeface="Cambria Math" panose="02040503050406030204" pitchFamily="18" charset="0"/>
                                        </a:rPr>
                                        <m:t>0.866</m:t>
                                      </m:r>
                                    </m:e>
                                    <m:e>
                                      <m:r>
                                        <a:rPr lang="en-US" altLang="zh-CN" i="1">
                                          <a:latin typeface="Cambria Math" panose="02040503050406030204" pitchFamily="18" charset="0"/>
                                        </a:rPr>
                                        <m:t>−</m:t>
                                      </m:r>
                                      <m:r>
                                        <a:rPr lang="en-US" altLang="zh-CN">
                                          <a:latin typeface="Cambria Math" panose="02040503050406030204" pitchFamily="18" charset="0"/>
                                        </a:rPr>
                                        <m:t>0.5</m:t>
                                      </m:r>
                                    </m:e>
                                  </m:mr>
                                  <m:mr>
                                    <m:e>
                                      <m:r>
                                        <a:rPr lang="en-US" altLang="zh-CN" i="1">
                                          <a:latin typeface="Cambria Math" panose="02040503050406030204" pitchFamily="18" charset="0"/>
                                        </a:rPr>
                                        <m:t>0.5</m:t>
                                      </m:r>
                                    </m:e>
                                    <m:e>
                                      <m:r>
                                        <a:rPr lang="en-US" altLang="zh-CN" i="1">
                                          <a:latin typeface="Cambria Math" panose="02040503050406030204" pitchFamily="18" charset="0"/>
                                        </a:rPr>
                                        <m:t>0.866</m:t>
                                      </m:r>
                                    </m:e>
                                  </m:mr>
                                </m:m>
                              </m:e>
                              <m:e>
                                <m:m>
                                  <m:mPr>
                                    <m:mcs>
                                      <m:mc>
                                        <m:mcPr>
                                          <m:count m:val="2"/>
                                          <m:mcJc m:val="center"/>
                                        </m:mcPr>
                                      </m:mc>
                                    </m:mcs>
                                    <m:ctrlPr>
                                      <a:rPr lang="zh-CN" altLang="zh-CN" i="1">
                                        <a:latin typeface="Cambria Math" panose="02040503050406030204" pitchFamily="18" charset="0"/>
                                      </a:rPr>
                                    </m:ctrlPr>
                                  </m:mPr>
                                  <m:mr>
                                    <m:e>
                                      <m:r>
                                        <a:rPr lang="en-US" altLang="zh-CN" i="1">
                                          <a:latin typeface="Cambria Math" panose="02040503050406030204" pitchFamily="18" charset="0"/>
                                        </a:rPr>
                                        <m:t>0</m:t>
                                      </m:r>
                                    </m:e>
                                    <m:e>
                                      <m:r>
                                        <a:rPr lang="en-US" altLang="zh-CN" i="1">
                                          <a:latin typeface="Cambria Math" panose="02040503050406030204" pitchFamily="18" charset="0"/>
                                        </a:rPr>
                                        <m:t>10</m:t>
                                      </m:r>
                                    </m:e>
                                  </m:mr>
                                  <m:mr>
                                    <m:e>
                                      <m:r>
                                        <a:rPr lang="en-US" altLang="zh-CN" i="1">
                                          <a:latin typeface="Cambria Math" panose="02040503050406030204" pitchFamily="18" charset="0"/>
                                        </a:rPr>
                                        <m:t>0</m:t>
                                      </m:r>
                                    </m:e>
                                    <m:e>
                                      <m:r>
                                        <a:rPr lang="en-US" altLang="zh-CN" i="1">
                                          <a:latin typeface="Cambria Math" panose="02040503050406030204" pitchFamily="18" charset="0"/>
                                        </a:rPr>
                                        <m:t>5</m:t>
                                      </m:r>
                                    </m:e>
                                  </m:mr>
                                </m:m>
                              </m:e>
                            </m:mr>
                            <m:mr>
                              <m:e>
                                <m:m>
                                  <m:mPr>
                                    <m:mcs>
                                      <m:mc>
                                        <m:mcPr>
                                          <m:count m:val="2"/>
                                          <m:mcJc m:val="center"/>
                                        </m:mcPr>
                                      </m:mc>
                                    </m:mcs>
                                    <m:ctrlPr>
                                      <a:rPr lang="zh-CN" altLang="zh-CN" i="1">
                                        <a:latin typeface="Cambria Math" panose="02040503050406030204" pitchFamily="18" charset="0"/>
                                      </a:rPr>
                                    </m:ctrlPr>
                                  </m:mPr>
                                  <m:mr>
                                    <m:e>
                                      <m:r>
                                        <a:rPr lang="en-US" altLang="zh-CN" i="1">
                                          <a:latin typeface="Cambria Math" panose="02040503050406030204" pitchFamily="18" charset="0"/>
                                        </a:rPr>
                                        <m:t>0       </m:t>
                                      </m:r>
                                    </m:e>
                                    <m:e>
                                      <m:r>
                                        <a:rPr lang="en-US" altLang="zh-CN" i="1">
                                          <a:latin typeface="Cambria Math" panose="02040503050406030204" pitchFamily="18" charset="0"/>
                                        </a:rPr>
                                        <m:t>0</m:t>
                                      </m:r>
                                    </m:e>
                                  </m:mr>
                                  <m:mr>
                                    <m:e>
                                      <m:r>
                                        <a:rPr lang="en-US" altLang="zh-CN" i="1">
                                          <a:latin typeface="Cambria Math" panose="02040503050406030204" pitchFamily="18" charset="0"/>
                                        </a:rPr>
                                        <m:t>0       </m:t>
                                      </m:r>
                                    </m:e>
                                    <m:e>
                                      <m:r>
                                        <a:rPr lang="en-US" altLang="zh-CN" i="1">
                                          <a:latin typeface="Cambria Math" panose="02040503050406030204" pitchFamily="18" charset="0"/>
                                        </a:rPr>
                                        <m:t>0</m:t>
                                      </m:r>
                                    </m:e>
                                  </m:mr>
                                </m:m>
                              </m:e>
                              <m:e>
                                <m:m>
                                  <m:mPr>
                                    <m:mcs>
                                      <m:mc>
                                        <m:mcPr>
                                          <m:count m:val="2"/>
                                          <m:mcJc m:val="center"/>
                                        </m:mcPr>
                                      </m:mc>
                                    </m:mcs>
                                    <m:ctrlPr>
                                      <a:rPr lang="zh-CN" altLang="zh-CN" i="1">
                                        <a:latin typeface="Cambria Math" panose="02040503050406030204" pitchFamily="18" charset="0"/>
                                      </a:rPr>
                                    </m:ctrlPr>
                                  </m:mPr>
                                  <m:mr>
                                    <m:e>
                                      <m:r>
                                        <a:rPr lang="en-US" altLang="zh-CN" i="1">
                                          <a:latin typeface="Cambria Math" panose="02040503050406030204" pitchFamily="18" charset="0"/>
                                        </a:rPr>
                                        <m:t>1</m:t>
                                      </m:r>
                                    </m:e>
                                    <m:e>
                                      <m:r>
                                        <a:rPr lang="en-US" altLang="zh-CN" i="1">
                                          <a:latin typeface="Cambria Math" panose="02040503050406030204" pitchFamily="18" charset="0"/>
                                        </a:rPr>
                                        <m:t>0</m:t>
                                      </m:r>
                                    </m:e>
                                  </m:mr>
                                  <m:mr>
                                    <m:e>
                                      <m:r>
                                        <a:rPr lang="en-US" altLang="zh-CN" i="1">
                                          <a:latin typeface="Cambria Math" panose="02040503050406030204" pitchFamily="18" charset="0"/>
                                        </a:rPr>
                                        <m:t>0</m:t>
                                      </m:r>
                                    </m:e>
                                    <m:e>
                                      <m:r>
                                        <a:rPr lang="en-US" altLang="zh-CN" i="1">
                                          <a:latin typeface="Cambria Math" panose="02040503050406030204" pitchFamily="18" charset="0"/>
                                        </a:rPr>
                                        <m:t>1</m:t>
                                      </m:r>
                                    </m:e>
                                  </m:mr>
                                </m:m>
                              </m:e>
                            </m:mr>
                          </m:m>
                        </m:e>
                      </m:d>
                    </m:oMath>
                  </m:oMathPara>
                </a14:m>
                <a:endParaRPr lang="zh-CN" altLang="zh-CN" dirty="0"/>
              </a:p>
            </p:txBody>
          </p:sp>
        </mc:Choice>
        <mc:Fallback xmlns="">
          <p:sp>
            <p:nvSpPr>
              <p:cNvPr id="3" name="文本框 2">
                <a:extLst>
                  <a:ext uri="{FF2B5EF4-FFF2-40B4-BE49-F238E27FC236}">
                    <a16:creationId xmlns:a16="http://schemas.microsoft.com/office/drawing/2014/main" id="{4807A060-05BB-4B34-9444-0183CC7BA0C3}"/>
                  </a:ext>
                </a:extLst>
              </p:cNvPr>
              <p:cNvSpPr txBox="1">
                <a:spLocks noRot="1" noChangeAspect="1" noMove="1" noResize="1" noEditPoints="1" noAdjustHandles="1" noChangeArrowheads="1" noChangeShapeType="1" noTextEdit="1"/>
              </p:cNvSpPr>
              <p:nvPr/>
            </p:nvSpPr>
            <p:spPr bwMode="auto">
              <a:xfrm>
                <a:off x="5666283" y="2982462"/>
                <a:ext cx="2998032" cy="1042397"/>
              </a:xfrm>
              <a:prstGeom prst="rect">
                <a:avLst/>
              </a:prstGeom>
              <a:blipFill>
                <a:blip r:embed="rId4"/>
                <a:stretch>
                  <a:fillRect l="-1426" t="-585"/>
                </a:stretch>
              </a:blipFill>
              <a:ln>
                <a:noFill/>
              </a:ln>
            </p:spPr>
            <p:txBody>
              <a:bodyPr/>
              <a:lstStyle/>
              <a:p>
                <a:r>
                  <a:rPr lang="zh-CN" altLang="en-US">
                    <a:noFill/>
                  </a:rPr>
                  <a:t> </a:t>
                </a:r>
              </a:p>
            </p:txBody>
          </p:sp>
        </mc:Fallback>
      </mc:AlternateContent>
      <p:sp>
        <p:nvSpPr>
          <p:cNvPr id="7" name="日期占位符 8">
            <a:extLst>
              <a:ext uri="{FF2B5EF4-FFF2-40B4-BE49-F238E27FC236}">
                <a16:creationId xmlns:a16="http://schemas.microsoft.com/office/drawing/2014/main" id="{CAA2E26C-CDCC-475F-BD6D-F48CDC8789AB}"/>
              </a:ext>
            </a:extLst>
          </p:cNvPr>
          <p:cNvSpPr>
            <a:spLocks noGrp="1"/>
          </p:cNvSpPr>
          <p:nvPr>
            <p:ph type="dt" sz="half" idx="10"/>
          </p:nvPr>
        </p:nvSpPr>
        <p:spPr>
          <a:xfrm>
            <a:off x="768097" y="4853028"/>
            <a:ext cx="1615607" cy="205740"/>
          </a:xfrm>
        </p:spPr>
        <p:txBody>
          <a:bodyPr/>
          <a:lstStyle/>
          <a:p>
            <a:fld id="{FFA82628-5728-415E-820A-2E54DF1AEB6C}" type="datetime1">
              <a:rPr lang="en-US" altLang="zh-CN" smtClean="0"/>
              <a:t>7/4/2024</a:t>
            </a:fld>
            <a:endParaRPr lang="zh-CN" altLang="en-US" dirty="0"/>
          </a:p>
        </p:txBody>
      </p:sp>
    </p:spTree>
    <p:extLst>
      <p:ext uri="{BB962C8B-B14F-4D97-AF65-F5344CB8AC3E}">
        <p14:creationId xmlns:p14="http://schemas.microsoft.com/office/powerpoint/2010/main" val="255928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11932084-065B-4754-95FC-880D1DC2393C}"/>
                  </a:ext>
                </a:extLst>
              </p:cNvPr>
              <p:cNvSpPr txBox="1"/>
              <p:nvPr/>
            </p:nvSpPr>
            <p:spPr>
              <a:xfrm>
                <a:off x="397240" y="478804"/>
                <a:ext cx="8280000" cy="2066400"/>
              </a:xfrm>
              <a:prstGeom prst="rect">
                <a:avLst/>
              </a:prstGeom>
              <a:noFill/>
            </p:spPr>
            <p:txBody>
              <a:bodyPr wrap="square" rtlCol="0">
                <a:spAutoFit/>
              </a:bodyPr>
              <a:lstStyle/>
              <a:p>
                <a:pPr>
                  <a:lnSpc>
                    <a:spcPct val="120000"/>
                  </a:lnSpc>
                </a:pPr>
                <a:r>
                  <a:rPr lang="en-US" altLang="zh-CN" sz="1800" b="1" dirty="0">
                    <a:solidFill>
                      <a:srgbClr val="FF0000"/>
                    </a:solidFill>
                  </a:rPr>
                  <a:t>2.</a:t>
                </a:r>
                <a:r>
                  <a:rPr lang="zh-CN" altLang="zh-CN" sz="1800" b="1" dirty="0">
                    <a:solidFill>
                      <a:srgbClr val="FF0000"/>
                    </a:solidFill>
                  </a:rPr>
                  <a:t>手部位置和姿态的表示</a:t>
                </a:r>
              </a:p>
              <a:p>
                <a:pPr>
                  <a:lnSpc>
                    <a:spcPct val="120000"/>
                  </a:lnSpc>
                </a:pPr>
                <a:r>
                  <a:rPr lang="en-US" altLang="zh-CN" sz="1800" b="1" dirty="0">
                    <a:solidFill>
                      <a:srgbClr val="0070C0"/>
                    </a:solidFill>
                  </a:rPr>
                  <a:t>        </a:t>
                </a:r>
                <a:r>
                  <a:rPr lang="zh-CN" altLang="zh-CN" sz="1800" dirty="0">
                    <a:solidFill>
                      <a:srgbClr val="0070C0"/>
                    </a:solidFill>
                  </a:rPr>
                  <a:t>工业机器人手部的位置和姿态也可以用固连于手部的坐标系</a:t>
                </a:r>
                <a:r>
                  <a:rPr lang="en-US" altLang="zh-CN" sz="1800" dirty="0">
                    <a:solidFill>
                      <a:srgbClr val="0070C0"/>
                    </a:solidFill>
                  </a:rPr>
                  <a:t>{B}</a:t>
                </a:r>
                <a:r>
                  <a:rPr lang="zh-CN" altLang="zh-CN" sz="1800" dirty="0">
                    <a:solidFill>
                      <a:srgbClr val="0070C0"/>
                    </a:solidFill>
                  </a:rPr>
                  <a:t>的位姿来表示。坐标系</a:t>
                </a:r>
                <a:r>
                  <a:rPr lang="en-US" altLang="zh-CN" sz="1800" dirty="0">
                    <a:solidFill>
                      <a:srgbClr val="0070C0"/>
                    </a:solidFill>
                  </a:rPr>
                  <a:t>{B}</a:t>
                </a:r>
                <a:r>
                  <a:rPr lang="zh-CN" altLang="zh-CN" sz="1800" dirty="0">
                    <a:solidFill>
                      <a:srgbClr val="0070C0"/>
                    </a:solidFill>
                  </a:rPr>
                  <a:t>可以这样来确定：取手部的中心点为原点</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O</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；关节轴为</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Z</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Z</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轴的单位方向矢量</a:t>
                </a:r>
                <a:r>
                  <a:rPr lang="en-US" altLang="zh-CN" sz="1800" dirty="0">
                    <a:solidFill>
                      <a:srgbClr val="0070C0"/>
                    </a:solidFill>
                  </a:rPr>
                  <a:t>a</a:t>
                </a:r>
                <a:r>
                  <a:rPr lang="zh-CN" altLang="zh-CN" sz="1800" dirty="0">
                    <a:solidFill>
                      <a:srgbClr val="0070C0"/>
                    </a:solidFill>
                  </a:rPr>
                  <a:t>称为接近矢量，指向朝外；二手指的连线为</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Y</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Y</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轴的单位方向矢量</a:t>
                </a:r>
                <a:r>
                  <a:rPr lang="en-US" altLang="zh-CN" sz="1800" dirty="0">
                    <a:solidFill>
                      <a:srgbClr val="0070C0"/>
                    </a:solidFill>
                  </a:rPr>
                  <a:t>o</a:t>
                </a:r>
                <a:r>
                  <a:rPr lang="zh-CN" altLang="zh-CN" sz="1800" dirty="0">
                    <a:solidFill>
                      <a:srgbClr val="0070C0"/>
                    </a:solidFill>
                  </a:rPr>
                  <a:t>称为姿态矢量；</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X</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轴与</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Y</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轴及</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Z</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轴垂直，</a:t>
                </a:r>
                <a14:m>
                  <m:oMath xmlns:m="http://schemas.openxmlformats.org/officeDocument/2006/math">
                    <m:sSub>
                      <m:sSubPr>
                        <m:ctrlPr>
                          <a:rPr lang="zh-CN" altLang="zh-CN" sz="1800" i="1">
                            <a:solidFill>
                              <a:srgbClr val="0070C0"/>
                            </a:solidFill>
                            <a:latin typeface="Cambria Math" panose="02040503050406030204" pitchFamily="18" charset="0"/>
                          </a:rPr>
                        </m:ctrlPr>
                      </m:sSubPr>
                      <m:e>
                        <m:r>
                          <m:rPr>
                            <m:sty m:val="p"/>
                          </m:rPr>
                          <a:rPr lang="en-US" altLang="zh-CN" sz="1800" b="0" i="1">
                            <a:solidFill>
                              <a:srgbClr val="0070C0"/>
                            </a:solidFill>
                            <a:latin typeface="Cambria Math" panose="02040503050406030204" pitchFamily="18" charset="0"/>
                          </a:rPr>
                          <m:t>X</m:t>
                        </m:r>
                      </m:e>
                      <m:sub>
                        <m:r>
                          <m:rPr>
                            <m:sty m:val="p"/>
                          </m:rPr>
                          <a:rPr lang="en-US" altLang="zh-CN" sz="1800" b="0" i="1">
                            <a:solidFill>
                              <a:srgbClr val="0070C0"/>
                            </a:solidFill>
                            <a:latin typeface="Cambria Math" panose="02040503050406030204" pitchFamily="18" charset="0"/>
                          </a:rPr>
                          <m:t>B</m:t>
                        </m:r>
                      </m:sub>
                    </m:sSub>
                  </m:oMath>
                </a14:m>
                <a:r>
                  <a:rPr lang="zh-CN" altLang="zh-CN" sz="1800" dirty="0">
                    <a:solidFill>
                      <a:srgbClr val="0070C0"/>
                    </a:solidFill>
                  </a:rPr>
                  <a:t>轴的单位方向矢量</a:t>
                </a:r>
                <a:r>
                  <a:rPr lang="en-US" altLang="zh-CN" sz="1800" dirty="0">
                    <a:solidFill>
                      <a:srgbClr val="0070C0"/>
                    </a:solidFill>
                  </a:rPr>
                  <a:t>n</a:t>
                </a:r>
                <a:r>
                  <a:rPr lang="zh-CN" altLang="zh-CN" sz="1800" dirty="0">
                    <a:solidFill>
                      <a:srgbClr val="0070C0"/>
                    </a:solidFill>
                  </a:rPr>
                  <a:t>称为法向矢量，三个轴指向符合右手法则。</a:t>
                </a:r>
                <a:endParaRPr lang="zh-CN" altLang="en-US" sz="1800" dirty="0">
                  <a:solidFill>
                    <a:srgbClr val="0070C0"/>
                  </a:solidFill>
                </a:endParaRPr>
              </a:p>
            </p:txBody>
          </p:sp>
        </mc:Choice>
        <mc:Fallback xmlns="">
          <p:sp>
            <p:nvSpPr>
              <p:cNvPr id="8" name="文本框 7">
                <a:extLst>
                  <a:ext uri="{FF2B5EF4-FFF2-40B4-BE49-F238E27FC236}">
                    <a16:creationId xmlns:a16="http://schemas.microsoft.com/office/drawing/2014/main" id="{11932084-065B-4754-95FC-880D1DC2393C}"/>
                  </a:ext>
                </a:extLst>
              </p:cNvPr>
              <p:cNvSpPr txBox="1">
                <a:spLocks noRot="1" noChangeAspect="1" noMove="1" noResize="1" noEditPoints="1" noAdjustHandles="1" noChangeArrowheads="1" noChangeShapeType="1" noTextEdit="1"/>
              </p:cNvSpPr>
              <p:nvPr/>
            </p:nvSpPr>
            <p:spPr>
              <a:xfrm>
                <a:off x="397240" y="478804"/>
                <a:ext cx="8280000" cy="2066400"/>
              </a:xfrm>
              <a:prstGeom prst="rect">
                <a:avLst/>
              </a:prstGeom>
              <a:blipFill>
                <a:blip r:embed="rId2"/>
                <a:stretch>
                  <a:fillRect l="-589" r="-2283" b="-4130"/>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BFE91DE1-D8E1-49E2-96A9-E8CA12049EF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383537" y="2577169"/>
            <a:ext cx="3196590" cy="2321560"/>
          </a:xfrm>
          <a:prstGeom prst="rect">
            <a:avLst/>
          </a:prstGeom>
          <a:noFill/>
          <a:ln>
            <a:noFill/>
          </a:ln>
        </p:spPr>
      </p:pic>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A35045C2-CF64-4726-8C16-FFC4D0B1D6CD}"/>
                  </a:ext>
                </a:extLst>
              </p:cNvPr>
              <p:cNvSpPr txBox="1"/>
              <p:nvPr/>
            </p:nvSpPr>
            <p:spPr bwMode="auto">
              <a:xfrm>
                <a:off x="5096656" y="3145840"/>
                <a:ext cx="3462728" cy="1042397"/>
              </a:xfrm>
              <a:prstGeom prst="rect">
                <a:avLst/>
              </a:prstGeom>
              <a:noFill/>
              <a:ln>
                <a:noFill/>
              </a:ln>
            </p:spPr>
            <p:txBody>
              <a:bodyPr wrap="square" lIns="68574" tIns="34288" rIns="68574" bIns="34288" rtlCol="0" anchor="b">
                <a:spAutoFit/>
              </a:bodyPr>
              <a:lstStyle/>
              <a:p>
                <a:r>
                  <a:rPr lang="zh-CN" altLang="zh-CN" b="1" dirty="0">
                    <a:solidFill>
                      <a:srgbClr val="FF0000"/>
                    </a:solidFill>
                  </a:rPr>
                  <a:t>手部的位姿可用（</a:t>
                </a:r>
                <a:r>
                  <a:rPr lang="en-US" altLang="zh-CN" b="1" dirty="0">
                    <a:solidFill>
                      <a:srgbClr val="FF0000"/>
                    </a:solidFill>
                  </a:rPr>
                  <a:t>4</a:t>
                </a:r>
                <a:r>
                  <a:rPr lang="zh-CN" altLang="zh-CN" b="1" dirty="0">
                    <a:solidFill>
                      <a:srgbClr val="FF0000"/>
                    </a:solidFill>
                  </a:rPr>
                  <a:t>×</a:t>
                </a:r>
                <a:r>
                  <a:rPr lang="en-US" altLang="zh-CN" b="1" dirty="0">
                    <a:solidFill>
                      <a:srgbClr val="FF0000"/>
                    </a:solidFill>
                  </a:rPr>
                  <a:t>4</a:t>
                </a:r>
                <a:r>
                  <a:rPr lang="zh-CN" altLang="zh-CN" b="1" dirty="0">
                    <a:solidFill>
                      <a:srgbClr val="FF0000"/>
                    </a:solidFill>
                  </a:rPr>
                  <a:t>）矩阵表示为</a:t>
                </a:r>
                <a:r>
                  <a:rPr lang="zh-CN" altLang="en-US" b="1" dirty="0">
                    <a:solidFill>
                      <a:srgbClr val="FF0000"/>
                    </a:solidFill>
                  </a:rPr>
                  <a:t>：</a:t>
                </a:r>
                <a:endParaRPr lang="zh-CN" altLang="zh-CN" b="1" dirty="0">
                  <a:solidFill>
                    <a:srgbClr val="FF0000"/>
                  </a:solidFill>
                </a:endParaRPr>
              </a:p>
              <a:p>
                <a:pPr/>
                <a14:m>
                  <m:oMathPara xmlns:m="http://schemas.openxmlformats.org/officeDocument/2006/math">
                    <m:oMathParaPr>
                      <m:jc m:val="centerGroup"/>
                    </m:oMathParaPr>
                    <m:oMath xmlns:m="http://schemas.openxmlformats.org/officeDocument/2006/math">
                      <m:d>
                        <m:dPr>
                          <m:begChr m:val="["/>
                          <m:endChr m:val="]"/>
                          <m:ctrlPr>
                            <a:rPr lang="zh-CN" altLang="zh-CN" i="1">
                              <a:latin typeface="Cambria Math" panose="02040503050406030204" pitchFamily="18" charset="0"/>
                            </a:rPr>
                          </m:ctrlPr>
                        </m:dPr>
                        <m:e>
                          <m:r>
                            <a:rPr lang="en-US" altLang="zh-CN" b="1" i="1">
                              <a:latin typeface="Cambria Math" panose="02040503050406030204" pitchFamily="18" charset="0"/>
                            </a:rPr>
                            <m:t>𝒏</m:t>
                          </m:r>
                          <m:r>
                            <a:rPr lang="en-US" altLang="zh-CN" b="1" i="1">
                              <a:latin typeface="Cambria Math" panose="02040503050406030204" pitchFamily="18" charset="0"/>
                            </a:rPr>
                            <m:t>  </m:t>
                          </m:r>
                          <m:r>
                            <a:rPr lang="en-US" altLang="zh-CN" b="1" i="1">
                              <a:latin typeface="Cambria Math" panose="02040503050406030204" pitchFamily="18" charset="0"/>
                            </a:rPr>
                            <m:t>𝒐</m:t>
                          </m:r>
                          <m:r>
                            <a:rPr lang="en-US" altLang="zh-CN" b="1" i="1">
                              <a:latin typeface="Cambria Math" panose="02040503050406030204" pitchFamily="18" charset="0"/>
                            </a:rPr>
                            <m:t>   </m:t>
                          </m:r>
                          <m:r>
                            <a:rPr lang="en-US" altLang="zh-CN" b="1" i="1">
                              <a:latin typeface="Cambria Math" panose="02040503050406030204" pitchFamily="18" charset="0"/>
                            </a:rPr>
                            <m:t>𝒂</m:t>
                          </m:r>
                          <m:r>
                            <a:rPr lang="en-US" altLang="zh-CN" b="1" i="1">
                              <a:latin typeface="Cambria Math" panose="02040503050406030204" pitchFamily="18" charset="0"/>
                            </a:rPr>
                            <m:t>   </m:t>
                          </m:r>
                          <m:r>
                            <a:rPr lang="en-US" altLang="zh-CN" b="1" i="1">
                              <a:latin typeface="Cambria Math" panose="02040503050406030204" pitchFamily="18" charset="0"/>
                            </a:rPr>
                            <m:t>𝒑</m:t>
                          </m:r>
                        </m:e>
                      </m:d>
                      <m:r>
                        <a:rPr lang="en-US"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2"/>
                                    <m:mcJc m:val="center"/>
                                  </m:mcPr>
                                </m:mc>
                              </m:mcs>
                              <m:ctrlPr>
                                <a:rPr lang="zh-CN" altLang="zh-CN" i="1">
                                  <a:latin typeface="Cambria Math" panose="02040503050406030204" pitchFamily="18" charset="0"/>
                                </a:rPr>
                              </m:ctrlPr>
                            </m:mPr>
                            <m:mr>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𝑥</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𝑥</m:t>
                                          </m:r>
                                        </m:sub>
                                      </m:sSub>
                                    </m:e>
                                  </m:m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𝑦</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𝑦</m:t>
                                          </m:r>
                                        </m:sub>
                                      </m:sSub>
                                    </m:e>
                                  </m:mr>
                                </m:m>
                              </m:e>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𝑥</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𝑝</m:t>
                                          </m:r>
                                        </m:e>
                                        <m:sub>
                                          <m:r>
                                            <a:rPr lang="en-US" altLang="zh-CN" i="1">
                                              <a:latin typeface="Cambria Math" panose="02040503050406030204" pitchFamily="18" charset="0"/>
                                            </a:rPr>
                                            <m:t>𝑥</m:t>
                                          </m:r>
                                        </m:sub>
                                      </m:sSub>
                                    </m:e>
                                  </m:m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𝑦</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𝑝</m:t>
                                          </m:r>
                                        </m:e>
                                        <m:sub>
                                          <m:r>
                                            <a:rPr lang="en-US" altLang="zh-CN" i="1">
                                              <a:latin typeface="Cambria Math" panose="02040503050406030204" pitchFamily="18" charset="0"/>
                                            </a:rPr>
                                            <m:t>𝑦</m:t>
                                          </m:r>
                                        </m:sub>
                                      </m:sSub>
                                    </m:e>
                                  </m:mr>
                                </m:m>
                              </m:e>
                            </m:mr>
                            <m:mr>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𝑧</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𝑜</m:t>
                                          </m:r>
                                        </m:e>
                                        <m:sub>
                                          <m:r>
                                            <a:rPr lang="en-US" altLang="zh-CN" i="1">
                                              <a:latin typeface="Cambria Math" panose="02040503050406030204" pitchFamily="18" charset="0"/>
                                            </a:rPr>
                                            <m:t>𝑧</m:t>
                                          </m:r>
                                        </m:sub>
                                      </m:sSub>
                                    </m:e>
                                  </m:mr>
                                  <m:mr>
                                    <m:e>
                                      <m:r>
                                        <a:rPr lang="en-US" altLang="zh-CN" i="1">
                                          <a:latin typeface="Cambria Math" panose="02040503050406030204" pitchFamily="18" charset="0"/>
                                        </a:rPr>
                                        <m:t>0</m:t>
                                      </m:r>
                                    </m:e>
                                    <m:e>
                                      <m:r>
                                        <a:rPr lang="en-US" altLang="zh-CN" i="1">
                                          <a:latin typeface="Cambria Math" panose="02040503050406030204" pitchFamily="18" charset="0"/>
                                        </a:rPr>
                                        <m:t>0</m:t>
                                      </m:r>
                                    </m:e>
                                  </m:mr>
                                </m:m>
                              </m:e>
                              <m:e>
                                <m:m>
                                  <m:mPr>
                                    <m:mcs>
                                      <m:mc>
                                        <m:mcPr>
                                          <m:count m:val="2"/>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US" altLang="zh-CN" i="1">
                                              <a:latin typeface="Cambria Math" panose="02040503050406030204" pitchFamily="18" charset="0"/>
                                            </a:rPr>
                                            <m:t>𝑎</m:t>
                                          </m:r>
                                        </m:e>
                                        <m:sub>
                                          <m:r>
                                            <a:rPr lang="en-US" altLang="zh-CN" i="1">
                                              <a:latin typeface="Cambria Math" panose="02040503050406030204" pitchFamily="18" charset="0"/>
                                            </a:rPr>
                                            <m:t>𝑧</m:t>
                                          </m:r>
                                        </m:sub>
                                      </m:sSub>
                                    </m:e>
                                    <m:e>
                                      <m:sSub>
                                        <m:sSubPr>
                                          <m:ctrlPr>
                                            <a:rPr lang="zh-CN" altLang="zh-CN" i="1">
                                              <a:latin typeface="Cambria Math" panose="02040503050406030204" pitchFamily="18" charset="0"/>
                                            </a:rPr>
                                          </m:ctrlPr>
                                        </m:sSubPr>
                                        <m:e>
                                          <m:r>
                                            <a:rPr lang="en-US" altLang="zh-CN" i="1">
                                              <a:latin typeface="Cambria Math" panose="02040503050406030204" pitchFamily="18" charset="0"/>
                                            </a:rPr>
                                            <m:t>𝑝</m:t>
                                          </m:r>
                                        </m:e>
                                        <m:sub>
                                          <m:r>
                                            <a:rPr lang="en-US" altLang="zh-CN" i="1">
                                              <a:latin typeface="Cambria Math" panose="02040503050406030204" pitchFamily="18" charset="0"/>
                                            </a:rPr>
                                            <m:t>𝑧</m:t>
                                          </m:r>
                                        </m:sub>
                                      </m:sSub>
                                    </m:e>
                                  </m:mr>
                                  <m:mr>
                                    <m:e>
                                      <m:r>
                                        <a:rPr lang="en-US" altLang="zh-CN" i="1">
                                          <a:latin typeface="Cambria Math" panose="02040503050406030204" pitchFamily="18" charset="0"/>
                                        </a:rPr>
                                        <m:t>0</m:t>
                                      </m:r>
                                    </m:e>
                                    <m:e>
                                      <m:r>
                                        <a:rPr lang="en-US" altLang="zh-CN" i="1">
                                          <a:latin typeface="Cambria Math" panose="02040503050406030204" pitchFamily="18" charset="0"/>
                                        </a:rPr>
                                        <m:t>1</m:t>
                                      </m:r>
                                    </m:e>
                                  </m:mr>
                                </m:m>
                              </m:e>
                            </m:mr>
                          </m:m>
                        </m:e>
                      </m:d>
                    </m:oMath>
                  </m:oMathPara>
                </a14:m>
                <a:endPar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mc:Choice>
        <mc:Fallback xmlns="">
          <p:sp>
            <p:nvSpPr>
              <p:cNvPr id="3" name="文本框 2">
                <a:extLst>
                  <a:ext uri="{FF2B5EF4-FFF2-40B4-BE49-F238E27FC236}">
                    <a16:creationId xmlns:a16="http://schemas.microsoft.com/office/drawing/2014/main" id="{A35045C2-CF64-4726-8C16-FFC4D0B1D6CD}"/>
                  </a:ext>
                </a:extLst>
              </p:cNvPr>
              <p:cNvSpPr txBox="1">
                <a:spLocks noRot="1" noChangeAspect="1" noMove="1" noResize="1" noEditPoints="1" noAdjustHandles="1" noChangeArrowheads="1" noChangeShapeType="1" noTextEdit="1"/>
              </p:cNvSpPr>
              <p:nvPr/>
            </p:nvSpPr>
            <p:spPr bwMode="auto">
              <a:xfrm>
                <a:off x="5096656" y="3145840"/>
                <a:ext cx="3462728" cy="1042397"/>
              </a:xfrm>
              <a:prstGeom prst="rect">
                <a:avLst/>
              </a:prstGeom>
              <a:blipFill>
                <a:blip r:embed="rId4"/>
                <a:stretch>
                  <a:fillRect l="-1056" t="-1170"/>
                </a:stretch>
              </a:blipFill>
              <a:ln>
                <a:noFill/>
              </a:ln>
            </p:spPr>
            <p:txBody>
              <a:bodyPr/>
              <a:lstStyle/>
              <a:p>
                <a:r>
                  <a:rPr lang="zh-CN" altLang="en-US">
                    <a:noFill/>
                  </a:rPr>
                  <a:t> </a:t>
                </a:r>
              </a:p>
            </p:txBody>
          </p:sp>
        </mc:Fallback>
      </mc:AlternateContent>
      <p:sp>
        <p:nvSpPr>
          <p:cNvPr id="7" name="日期占位符 8">
            <a:extLst>
              <a:ext uri="{FF2B5EF4-FFF2-40B4-BE49-F238E27FC236}">
                <a16:creationId xmlns:a16="http://schemas.microsoft.com/office/drawing/2014/main" id="{CEDCE965-2FE5-425C-8BE9-44D63BF2A1D2}"/>
              </a:ext>
            </a:extLst>
          </p:cNvPr>
          <p:cNvSpPr>
            <a:spLocks noGrp="1"/>
          </p:cNvSpPr>
          <p:nvPr>
            <p:ph type="dt" sz="half" idx="10"/>
          </p:nvPr>
        </p:nvSpPr>
        <p:spPr>
          <a:xfrm>
            <a:off x="768097" y="4853028"/>
            <a:ext cx="1615607" cy="205740"/>
          </a:xfrm>
        </p:spPr>
        <p:txBody>
          <a:bodyPr/>
          <a:lstStyle/>
          <a:p>
            <a:fld id="{C44E83F0-675C-479D-B636-957F99B03B32}" type="datetime1">
              <a:rPr lang="en-US" altLang="zh-CN" smtClean="0"/>
              <a:t>7/4/2024</a:t>
            </a:fld>
            <a:endParaRPr lang="zh-CN" altLang="en-US" dirty="0"/>
          </a:p>
        </p:txBody>
      </p:sp>
    </p:spTree>
    <p:extLst>
      <p:ext uri="{BB962C8B-B14F-4D97-AF65-F5344CB8AC3E}">
        <p14:creationId xmlns:p14="http://schemas.microsoft.com/office/powerpoint/2010/main" val="1791598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11932084-065B-4754-95FC-880D1DC2393C}"/>
                  </a:ext>
                </a:extLst>
              </p:cNvPr>
              <p:cNvSpPr txBox="1"/>
              <p:nvPr/>
            </p:nvSpPr>
            <p:spPr>
              <a:xfrm>
                <a:off x="337280" y="533610"/>
                <a:ext cx="8280000" cy="905441"/>
              </a:xfrm>
              <a:prstGeom prst="rect">
                <a:avLst/>
              </a:prstGeom>
              <a:noFill/>
            </p:spPr>
            <p:txBody>
              <a:bodyPr wrap="square" rtlCol="0">
                <a:spAutoFit/>
              </a:bodyPr>
              <a:lstStyle/>
              <a:p>
                <a:pPr>
                  <a:lnSpc>
                    <a:spcPct val="150000"/>
                  </a:lnSpc>
                </a:pPr>
                <a:r>
                  <a:rPr lang="en-US" altLang="zh-CN" sz="1800" b="1" dirty="0">
                    <a:solidFill>
                      <a:srgbClr val="FF0000"/>
                    </a:solidFill>
                  </a:rPr>
                  <a:t>[</a:t>
                </a:r>
                <a:r>
                  <a:rPr lang="zh-CN" altLang="zh-CN" sz="1800" b="1" dirty="0">
                    <a:solidFill>
                      <a:srgbClr val="FF0000"/>
                    </a:solidFill>
                  </a:rPr>
                  <a:t>例</a:t>
                </a:r>
                <a:r>
                  <a:rPr lang="en-US" altLang="zh-CN" sz="1800" b="1" dirty="0">
                    <a:solidFill>
                      <a:srgbClr val="FF0000"/>
                    </a:solidFill>
                  </a:rPr>
                  <a:t>1-2] </a:t>
                </a:r>
                <a:r>
                  <a:rPr lang="zh-CN" altLang="en-US" sz="1800" b="1" dirty="0">
                    <a:solidFill>
                      <a:srgbClr val="0070C0"/>
                    </a:solidFill>
                  </a:rPr>
                  <a:t>下</a:t>
                </a:r>
                <a:r>
                  <a:rPr lang="zh-CN" altLang="zh-CN" sz="1800" b="1" dirty="0">
                    <a:solidFill>
                      <a:srgbClr val="0070C0"/>
                    </a:solidFill>
                  </a:rPr>
                  <a:t>图表示手部抓握物体</a:t>
                </a:r>
                <a:r>
                  <a:rPr lang="en-US" altLang="zh-CN" sz="1800" b="1" dirty="0">
                    <a:solidFill>
                      <a:srgbClr val="0070C0"/>
                    </a:solidFill>
                  </a:rPr>
                  <a:t>Q</a:t>
                </a:r>
                <a:r>
                  <a:rPr lang="zh-CN" altLang="zh-CN" sz="1800" b="1" dirty="0">
                    <a:solidFill>
                      <a:srgbClr val="0070C0"/>
                    </a:solidFill>
                  </a:rPr>
                  <a:t>，物体边长为</a:t>
                </a:r>
                <a:r>
                  <a:rPr lang="en-US" altLang="zh-CN" sz="1800" b="1" dirty="0">
                    <a:solidFill>
                      <a:srgbClr val="0070C0"/>
                    </a:solidFill>
                  </a:rPr>
                  <a:t>2</a:t>
                </a:r>
                <a:r>
                  <a:rPr lang="zh-CN" altLang="zh-CN" sz="1800" b="1" dirty="0">
                    <a:solidFill>
                      <a:srgbClr val="0070C0"/>
                    </a:solidFill>
                  </a:rPr>
                  <a:t>个单位的正方体。物体</a:t>
                </a:r>
                <a:r>
                  <a:rPr lang="en-US" altLang="zh-CN" sz="1800" b="1" dirty="0">
                    <a:solidFill>
                      <a:srgbClr val="0070C0"/>
                    </a:solidFill>
                  </a:rPr>
                  <a:t>Q</a:t>
                </a:r>
                <a:r>
                  <a:rPr lang="zh-CN" altLang="zh-CN" sz="1800" b="1" dirty="0">
                    <a:solidFill>
                      <a:srgbClr val="0070C0"/>
                    </a:solidFill>
                  </a:rPr>
                  <a:t>的形心与手部坐标系</a:t>
                </a:r>
                <a14:m>
                  <m:oMath xmlns:m="http://schemas.openxmlformats.org/officeDocument/2006/math">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𝑂</m:t>
                        </m:r>
                      </m:e>
                      <m:sup>
                        <m:r>
                          <a:rPr lang="en-US" altLang="zh-CN" sz="1800" b="1">
                            <a:solidFill>
                              <a:srgbClr val="0070C0"/>
                            </a:solidFill>
                            <a:latin typeface="Cambria Math" panose="02040503050406030204" pitchFamily="18" charset="0"/>
                          </a:rPr>
                          <m:t>′</m:t>
                        </m:r>
                      </m:sup>
                    </m:sSup>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𝑋</m:t>
                        </m:r>
                      </m:e>
                      <m:sup>
                        <m:r>
                          <a:rPr lang="en-US" altLang="zh-CN" sz="1800" b="1">
                            <a:solidFill>
                              <a:srgbClr val="0070C0"/>
                            </a:solidFill>
                            <a:latin typeface="Cambria Math" panose="02040503050406030204" pitchFamily="18" charset="0"/>
                          </a:rPr>
                          <m:t>′</m:t>
                        </m:r>
                      </m:sup>
                    </m:sSup>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𝑌</m:t>
                        </m:r>
                      </m:e>
                      <m:sup>
                        <m:r>
                          <a:rPr lang="en-US" altLang="zh-CN" sz="1800" b="1">
                            <a:solidFill>
                              <a:srgbClr val="0070C0"/>
                            </a:solidFill>
                            <a:latin typeface="Cambria Math" panose="02040503050406030204" pitchFamily="18" charset="0"/>
                          </a:rPr>
                          <m:t>′</m:t>
                        </m:r>
                      </m:sup>
                    </m:sSup>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𝑍</m:t>
                        </m:r>
                      </m:e>
                      <m:sup>
                        <m:r>
                          <a:rPr lang="en-US" altLang="zh-CN" sz="1800" b="1">
                            <a:solidFill>
                              <a:srgbClr val="0070C0"/>
                            </a:solidFill>
                            <a:latin typeface="Cambria Math" panose="02040503050406030204" pitchFamily="18" charset="0"/>
                          </a:rPr>
                          <m:t>′</m:t>
                        </m:r>
                      </m:sup>
                    </m:sSup>
                  </m:oMath>
                </a14:m>
                <a:r>
                  <a:rPr lang="zh-CN" altLang="zh-CN" sz="1800" b="1" dirty="0">
                    <a:solidFill>
                      <a:srgbClr val="0070C0"/>
                    </a:solidFill>
                  </a:rPr>
                  <a:t>的坐标原点</a:t>
                </a:r>
                <a14:m>
                  <m:oMath xmlns:m="http://schemas.openxmlformats.org/officeDocument/2006/math">
                    <m:sSup>
                      <m:sSupPr>
                        <m:ctrlPr>
                          <a:rPr lang="zh-CN" altLang="zh-CN" sz="1800" b="1" i="1">
                            <a:solidFill>
                              <a:srgbClr val="0070C0"/>
                            </a:solidFill>
                            <a:latin typeface="Cambria Math" panose="02040503050406030204" pitchFamily="18" charset="0"/>
                          </a:rPr>
                        </m:ctrlPr>
                      </m:sSupPr>
                      <m:e>
                        <m:r>
                          <a:rPr lang="en-US" altLang="zh-CN" sz="1800" b="1">
                            <a:solidFill>
                              <a:srgbClr val="0070C0"/>
                            </a:solidFill>
                            <a:latin typeface="Cambria Math" panose="02040503050406030204" pitchFamily="18" charset="0"/>
                          </a:rPr>
                          <m:t>𝑂</m:t>
                        </m:r>
                      </m:e>
                      <m:sup>
                        <m:r>
                          <a:rPr lang="en-US" altLang="zh-CN" sz="1800" b="1">
                            <a:solidFill>
                              <a:srgbClr val="0070C0"/>
                            </a:solidFill>
                            <a:latin typeface="Cambria Math" panose="02040503050406030204" pitchFamily="18" charset="0"/>
                          </a:rPr>
                          <m:t>′</m:t>
                        </m:r>
                      </m:sup>
                    </m:sSup>
                  </m:oMath>
                </a14:m>
                <a:r>
                  <a:rPr lang="zh-CN" altLang="zh-CN" sz="1800" b="1" dirty="0">
                    <a:solidFill>
                      <a:srgbClr val="0070C0"/>
                    </a:solidFill>
                  </a:rPr>
                  <a:t>相重合，要求写出表达该手部位姿的矩阵式。</a:t>
                </a:r>
              </a:p>
            </p:txBody>
          </p:sp>
        </mc:Choice>
        <mc:Fallback xmlns="">
          <p:sp>
            <p:nvSpPr>
              <p:cNvPr id="8" name="文本框 7">
                <a:extLst>
                  <a:ext uri="{FF2B5EF4-FFF2-40B4-BE49-F238E27FC236}">
                    <a16:creationId xmlns:a16="http://schemas.microsoft.com/office/drawing/2014/main" id="{11932084-065B-4754-95FC-880D1DC2393C}"/>
                  </a:ext>
                </a:extLst>
              </p:cNvPr>
              <p:cNvSpPr txBox="1">
                <a:spLocks noRot="1" noChangeAspect="1" noMove="1" noResize="1" noEditPoints="1" noAdjustHandles="1" noChangeArrowheads="1" noChangeShapeType="1" noTextEdit="1"/>
              </p:cNvSpPr>
              <p:nvPr/>
            </p:nvSpPr>
            <p:spPr>
              <a:xfrm>
                <a:off x="337280" y="533610"/>
                <a:ext cx="8280000" cy="905441"/>
              </a:xfrm>
              <a:prstGeom prst="rect">
                <a:avLst/>
              </a:prstGeom>
              <a:blipFill>
                <a:blip r:embed="rId2"/>
                <a:stretch>
                  <a:fillRect l="-589" b="-8108"/>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BD75A4C9-18C9-444B-9C95-B13F64B6F0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8097" y="1526669"/>
            <a:ext cx="2822047" cy="2745525"/>
          </a:xfrm>
          <a:prstGeom prst="rect">
            <a:avLst/>
          </a:prstGeom>
          <a:noFill/>
          <a:ln>
            <a:noFill/>
          </a:ln>
        </p:spPr>
      </p:pic>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B8E7647E-C209-4CA8-90F7-A74CF777B8D9}"/>
                  </a:ext>
                </a:extLst>
              </p:cNvPr>
              <p:cNvSpPr/>
              <p:nvPr/>
            </p:nvSpPr>
            <p:spPr>
              <a:xfrm>
                <a:off x="3800007" y="2001248"/>
                <a:ext cx="4572000" cy="1606017"/>
              </a:xfrm>
              <a:prstGeom prst="rect">
                <a:avLst/>
              </a:prstGeom>
            </p:spPr>
            <p:txBody>
              <a:bodyPr>
                <a:spAutoFit/>
              </a:bodyPr>
              <a:lstStyle/>
              <a:p>
                <a:pPr indent="266700">
                  <a:lnSpc>
                    <a:spcPct val="150000"/>
                  </a:lnSpc>
                </a:pPr>
                <a:r>
                  <a:rPr lang="zh-CN" altLang="zh-CN" sz="1400" b="1" kern="100" dirty="0">
                    <a:solidFill>
                      <a:srgbClr val="FF0000"/>
                    </a:solidFill>
                    <a:latin typeface="Times New Roman" panose="02020603050405020304" pitchFamily="18" charset="0"/>
                    <a:ea typeface="宋体" panose="02010600030101010101" pitchFamily="2" charset="-122"/>
                  </a:rPr>
                  <a:t>手部位姿矩阵为：</a:t>
                </a:r>
              </a:p>
              <a:p>
                <a:pPr indent="266700">
                  <a:lnSpc>
                    <a:spcPct val="150000"/>
                  </a:lnSpc>
                </a:pPr>
                <a14:m>
                  <m:oMathPara xmlns:m="http://schemas.openxmlformats.org/officeDocument/2006/math">
                    <m:oMathParaPr>
                      <m:jc m:val="centerGroup"/>
                    </m:oMathParaPr>
                    <m:oMath xmlns:m="http://schemas.openxmlformats.org/officeDocument/2006/math">
                      <m:r>
                        <m:rPr>
                          <m:sty m:val="p"/>
                        </m:rPr>
                        <a:rPr lang="en-US" altLang="zh-CN" sz="1400" kern="100">
                          <a:effectLst/>
                          <a:latin typeface="Cambria Math" panose="02040503050406030204" pitchFamily="18" charset="0"/>
                          <a:ea typeface="宋体" panose="02010600030101010101" pitchFamily="2" charset="-122"/>
                        </a:rPr>
                        <m:t>T</m:t>
                      </m:r>
                      <m:r>
                        <a:rPr lang="en-US" altLang="zh-CN" sz="1400" kern="100">
                          <a:effectLst/>
                          <a:latin typeface="Cambria Math" panose="02040503050406030204" pitchFamily="18" charset="0"/>
                          <a:ea typeface="宋体" panose="02010600030101010101" pitchFamily="2" charset="-122"/>
                        </a:rPr>
                        <m:t>=</m:t>
                      </m:r>
                      <m:d>
                        <m:dPr>
                          <m:begChr m:val="["/>
                          <m:endChr m:val="]"/>
                          <m:ctrlPr>
                            <a:rPr lang="zh-CN" altLang="zh-CN" sz="1400" i="1" kern="100">
                              <a:effectLst/>
                              <a:latin typeface="Cambria Math" panose="02040503050406030204" pitchFamily="18" charset="0"/>
                              <a:ea typeface="Cambria Math" panose="02040503050406030204" pitchFamily="18" charset="0"/>
                            </a:rPr>
                          </m:ctrlPr>
                        </m:dPr>
                        <m:e>
                          <m:r>
                            <a:rPr lang="en-US" altLang="zh-CN" sz="1400" b="1" i="1" kern="100">
                              <a:effectLst/>
                              <a:latin typeface="Cambria Math" panose="02040503050406030204" pitchFamily="18" charset="0"/>
                              <a:ea typeface="宋体" panose="02010600030101010101" pitchFamily="2" charset="-122"/>
                            </a:rPr>
                            <m:t>𝒏</m:t>
                          </m:r>
                          <m:r>
                            <a:rPr lang="en-US" altLang="zh-CN" sz="1400" b="1" i="1" kern="100">
                              <a:effectLst/>
                              <a:latin typeface="Cambria Math" panose="02040503050406030204" pitchFamily="18" charset="0"/>
                              <a:ea typeface="宋体" panose="02010600030101010101" pitchFamily="2" charset="-122"/>
                            </a:rPr>
                            <m:t>  </m:t>
                          </m:r>
                          <m:r>
                            <a:rPr lang="en-US" altLang="zh-CN" sz="1400" b="1" i="1" kern="100">
                              <a:effectLst/>
                              <a:latin typeface="Cambria Math" panose="02040503050406030204" pitchFamily="18" charset="0"/>
                              <a:ea typeface="宋体" panose="02010600030101010101" pitchFamily="2" charset="-122"/>
                            </a:rPr>
                            <m:t>𝒐</m:t>
                          </m:r>
                          <m:r>
                            <a:rPr lang="en-US" altLang="zh-CN" sz="1400" b="1" i="1" kern="100">
                              <a:effectLst/>
                              <a:latin typeface="Cambria Math" panose="02040503050406030204" pitchFamily="18" charset="0"/>
                              <a:ea typeface="宋体" panose="02010600030101010101" pitchFamily="2" charset="-122"/>
                            </a:rPr>
                            <m:t>   </m:t>
                          </m:r>
                          <m:r>
                            <a:rPr lang="en-US" altLang="zh-CN" sz="1400" b="1" i="1" kern="100">
                              <a:effectLst/>
                              <a:latin typeface="Cambria Math" panose="02040503050406030204" pitchFamily="18" charset="0"/>
                              <a:ea typeface="宋体" panose="02010600030101010101" pitchFamily="2" charset="-122"/>
                            </a:rPr>
                            <m:t>𝒂</m:t>
                          </m:r>
                          <m:r>
                            <a:rPr lang="en-US" altLang="zh-CN" sz="1400" b="1" i="1" kern="100">
                              <a:effectLst/>
                              <a:latin typeface="Cambria Math" panose="02040503050406030204" pitchFamily="18" charset="0"/>
                              <a:ea typeface="宋体" panose="02010600030101010101" pitchFamily="2" charset="-122"/>
                            </a:rPr>
                            <m:t>   </m:t>
                          </m:r>
                          <m:r>
                            <a:rPr lang="en-US" altLang="zh-CN" sz="1400" b="1" i="1" kern="100">
                              <a:effectLst/>
                              <a:latin typeface="Cambria Math" panose="02040503050406030204" pitchFamily="18" charset="0"/>
                              <a:ea typeface="宋体" panose="02010600030101010101" pitchFamily="2" charset="-122"/>
                            </a:rPr>
                            <m:t>𝒑</m:t>
                          </m:r>
                        </m:e>
                      </m:d>
                      <m:r>
                        <a:rPr lang="en-US" altLang="zh-CN" sz="1400" i="1" kern="100">
                          <a:effectLst/>
                          <a:latin typeface="Cambria Math" panose="02040503050406030204" pitchFamily="18" charset="0"/>
                          <a:ea typeface="宋体" panose="02010600030101010101" pitchFamily="2" charset="-122"/>
                        </a:rPr>
                        <m:t>=</m:t>
                      </m:r>
                      <m:d>
                        <m:dPr>
                          <m:begChr m:val="["/>
                          <m:endChr m:val="]"/>
                          <m:ctrlPr>
                            <a:rPr lang="zh-CN" altLang="zh-CN" sz="1400" i="1" kern="100">
                              <a:effectLst/>
                              <a:latin typeface="Cambria Math" panose="02040503050406030204" pitchFamily="18" charset="0"/>
                              <a:ea typeface="Cambria Math" panose="02040503050406030204" pitchFamily="18" charset="0"/>
                            </a:rPr>
                          </m:ctrlPr>
                        </m:dP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  1</m:t>
                                      </m:r>
                                    </m:e>
                                  </m:m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  1</m:t>
                                      </m:r>
                                    </m:e>
                                  </m:mr>
                                </m:m>
                              </m:e>
                            </m:mr>
                            <m:mr>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  0</m:t>
                                      </m:r>
                                    </m:e>
                                  </m:m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  0</m:t>
                                      </m:r>
                                    </m:e>
                                  </m:mr>
                                </m:m>
                              </m:e>
                              <m:e>
                                <m:m>
                                  <m:mPr>
                                    <m:mcs>
                                      <m:mc>
                                        <m:mcPr>
                                          <m:count m:val="2"/>
                                          <m:mcJc m:val="center"/>
                                        </m:mcPr>
                                      </m:mc>
                                    </m:mcs>
                                    <m:ctrlPr>
                                      <a:rPr lang="zh-CN" altLang="zh-CN" sz="1400" i="1" kern="100">
                                        <a:effectLst/>
                                        <a:latin typeface="Cambria Math" panose="02040503050406030204" pitchFamily="18" charset="0"/>
                                        <a:ea typeface="Cambria Math" panose="02040503050406030204" pitchFamily="18" charset="0"/>
                                      </a:rPr>
                                    </m:ctrlPr>
                                  </m:mPr>
                                  <m:mr>
                                    <m:e>
                                      <m:r>
                                        <a:rPr lang="en-US" altLang="zh-CN" sz="1400" i="1" kern="100">
                                          <a:effectLst/>
                                          <a:latin typeface="Cambria Math" panose="02040503050406030204" pitchFamily="18" charset="0"/>
                                          <a:ea typeface="宋体" panose="02010600030101010101" pitchFamily="2" charset="-122"/>
                                        </a:rPr>
                                        <m:t>−</m:t>
                                      </m:r>
                                      <m:r>
                                        <a:rPr lang="en-US" altLang="zh-CN" sz="1400" kern="100">
                                          <a:effectLst/>
                                          <a:latin typeface="Cambria Math" panose="02040503050406030204" pitchFamily="18" charset="0"/>
                                          <a:ea typeface="宋体" panose="02010600030101010101" pitchFamily="2" charset="-122"/>
                                        </a:rPr>
                                        <m:t>1</m:t>
                                      </m:r>
                                    </m:e>
                                    <m:e>
                                      <m:r>
                                        <a:rPr lang="en-US" altLang="zh-CN" sz="1400" i="1" kern="100">
                                          <a:effectLst/>
                                          <a:latin typeface="Cambria Math" panose="02040503050406030204" pitchFamily="18" charset="0"/>
                                          <a:ea typeface="宋体" panose="02010600030101010101" pitchFamily="2" charset="-122"/>
                                        </a:rPr>
                                        <m:t>1</m:t>
                                      </m:r>
                                    </m:e>
                                  </m:mr>
                                  <m:mr>
                                    <m:e>
                                      <m:r>
                                        <a:rPr lang="en-US" altLang="zh-CN" sz="1400" i="1" kern="100">
                                          <a:effectLst/>
                                          <a:latin typeface="Cambria Math" panose="02040503050406030204" pitchFamily="18" charset="0"/>
                                          <a:ea typeface="宋体" panose="02010600030101010101" pitchFamily="2" charset="-122"/>
                                        </a:rPr>
                                        <m:t>0</m:t>
                                      </m:r>
                                    </m:e>
                                    <m:e>
                                      <m:r>
                                        <a:rPr lang="en-US" altLang="zh-CN" sz="1400" i="1" kern="100">
                                          <a:effectLst/>
                                          <a:latin typeface="Cambria Math" panose="02040503050406030204" pitchFamily="18" charset="0"/>
                                          <a:ea typeface="宋体" panose="02010600030101010101" pitchFamily="2" charset="-122"/>
                                        </a:rPr>
                                        <m:t>1</m:t>
                                      </m:r>
                                    </m:e>
                                  </m:mr>
                                </m:m>
                              </m:e>
                            </m:mr>
                          </m:m>
                        </m:e>
                      </m:d>
                    </m:oMath>
                  </m:oMathPara>
                </a14:m>
                <a:endParaRPr lang="zh-CN" altLang="zh-CN" sz="1400" kern="100" dirty="0">
                  <a:effectLst/>
                  <a:latin typeface="Times New Roman" panose="02020603050405020304" pitchFamily="18" charset="0"/>
                  <a:ea typeface="宋体" panose="02010600030101010101" pitchFamily="2" charset="-122"/>
                </a:endParaRPr>
              </a:p>
            </p:txBody>
          </p:sp>
        </mc:Choice>
        <mc:Fallback xmlns="">
          <p:sp>
            <p:nvSpPr>
              <p:cNvPr id="5" name="矩形 4">
                <a:extLst>
                  <a:ext uri="{FF2B5EF4-FFF2-40B4-BE49-F238E27FC236}">
                    <a16:creationId xmlns:a16="http://schemas.microsoft.com/office/drawing/2014/main" id="{B8E7647E-C209-4CA8-90F7-A74CF777B8D9}"/>
                  </a:ext>
                </a:extLst>
              </p:cNvPr>
              <p:cNvSpPr>
                <a:spLocks noRot="1" noChangeAspect="1" noMove="1" noResize="1" noEditPoints="1" noAdjustHandles="1" noChangeArrowheads="1" noChangeShapeType="1" noTextEdit="1"/>
              </p:cNvSpPr>
              <p:nvPr/>
            </p:nvSpPr>
            <p:spPr>
              <a:xfrm>
                <a:off x="3800007" y="2001248"/>
                <a:ext cx="4572000" cy="1606017"/>
              </a:xfrm>
              <a:prstGeom prst="rect">
                <a:avLst/>
              </a:prstGeom>
              <a:blipFill>
                <a:blip r:embed="rId4"/>
                <a:stretch>
                  <a:fillRect/>
                </a:stretch>
              </a:blipFill>
            </p:spPr>
            <p:txBody>
              <a:bodyPr/>
              <a:lstStyle/>
              <a:p>
                <a:r>
                  <a:rPr lang="zh-CN" altLang="en-US">
                    <a:noFill/>
                  </a:rPr>
                  <a:t> </a:t>
                </a:r>
              </a:p>
            </p:txBody>
          </p:sp>
        </mc:Fallback>
      </mc:AlternateContent>
      <p:sp>
        <p:nvSpPr>
          <p:cNvPr id="12" name="标题 1">
            <a:extLst>
              <a:ext uri="{FF2B5EF4-FFF2-40B4-BE49-F238E27FC236}">
                <a16:creationId xmlns:a16="http://schemas.microsoft.com/office/drawing/2014/main" id="{4A42C87D-986C-4652-9C64-BB4E0944D68A}"/>
              </a:ext>
            </a:extLst>
          </p:cNvPr>
          <p:cNvSpPr txBox="1">
            <a:spLocks/>
          </p:cNvSpPr>
          <p:nvPr/>
        </p:nvSpPr>
        <p:spPr>
          <a:xfrm>
            <a:off x="180924" y="0"/>
            <a:ext cx="5957888" cy="666572"/>
          </a:xfrm>
          <a:prstGeom prst="rect">
            <a:avLst/>
          </a:prstGeom>
        </p:spPr>
        <p:txBody>
          <a:bodyPr vert="horz" lIns="91440" tIns="45720" rIns="91440" bIns="45720" rtlCol="0" anchor="ctr">
            <a:normAutofit/>
          </a:bodyPr>
          <a:lstStyle>
            <a:lvl1pPr algn="l" defTabSz="685800" rtl="0" eaLnBrk="1" latinLnBrk="0" hangingPunct="1">
              <a:lnSpc>
                <a:spcPct val="80000"/>
              </a:lnSpc>
              <a:spcBef>
                <a:spcPct val="0"/>
              </a:spcBef>
              <a:buNone/>
              <a:defRPr sz="2400" b="1" kern="1200" cap="all" spc="300" baseline="0">
                <a:solidFill>
                  <a:schemeClr val="bg1"/>
                </a:solidFill>
                <a:latin typeface="微软雅黑" panose="020B0503020204020204" pitchFamily="34" charset="-122"/>
                <a:ea typeface="微软雅黑" panose="020B0503020204020204" pitchFamily="34" charset="-122"/>
                <a:cs typeface="+mj-cs"/>
              </a:defRPr>
            </a:lvl1pPr>
          </a:lstStyle>
          <a:p>
            <a:r>
              <a:rPr lang="zh-CN" altLang="en-US"/>
              <a:t>单元一 工业机器人运动学基础</a:t>
            </a:r>
            <a:endParaRPr lang="zh-CN" altLang="en-US" dirty="0"/>
          </a:p>
        </p:txBody>
      </p:sp>
      <p:sp>
        <p:nvSpPr>
          <p:cNvPr id="7" name="日期占位符 8">
            <a:extLst>
              <a:ext uri="{FF2B5EF4-FFF2-40B4-BE49-F238E27FC236}">
                <a16:creationId xmlns:a16="http://schemas.microsoft.com/office/drawing/2014/main" id="{2AA55E41-03F6-491E-B38E-A0DF61DEC28A}"/>
              </a:ext>
            </a:extLst>
          </p:cNvPr>
          <p:cNvSpPr>
            <a:spLocks noGrp="1"/>
          </p:cNvSpPr>
          <p:nvPr>
            <p:ph type="dt" sz="half" idx="10"/>
          </p:nvPr>
        </p:nvSpPr>
        <p:spPr>
          <a:xfrm>
            <a:off x="768097" y="4853028"/>
            <a:ext cx="1615607" cy="205740"/>
          </a:xfrm>
        </p:spPr>
        <p:txBody>
          <a:bodyPr/>
          <a:lstStyle/>
          <a:p>
            <a:fld id="{A257B20A-F460-4579-81C8-B498F0732522}" type="datetime1">
              <a:rPr lang="en-US" altLang="zh-CN" smtClean="0"/>
              <a:t>7/4/2024</a:t>
            </a:fld>
            <a:endParaRPr lang="zh-CN" altLang="en-US" dirty="0"/>
          </a:p>
        </p:txBody>
      </p:sp>
    </p:spTree>
    <p:extLst>
      <p:ext uri="{BB962C8B-B14F-4D97-AF65-F5344CB8AC3E}">
        <p14:creationId xmlns:p14="http://schemas.microsoft.com/office/powerpoint/2010/main" val="3216578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32000" y="531269"/>
            <a:ext cx="8280000" cy="646331"/>
          </a:xfrm>
          <a:prstGeom prst="rect">
            <a:avLst/>
          </a:prstGeom>
          <a:noFill/>
        </p:spPr>
        <p:txBody>
          <a:bodyPr wrap="square" rtlCol="0">
            <a:spAutoFit/>
          </a:bodyPr>
          <a:lstStyle/>
          <a:p>
            <a:r>
              <a:rPr lang="en-US" altLang="zh-CN" sz="1800" b="1" dirty="0">
                <a:solidFill>
                  <a:srgbClr val="FF0000"/>
                </a:solidFill>
              </a:rPr>
              <a:t>1.1.2 </a:t>
            </a:r>
            <a:r>
              <a:rPr lang="zh-CN" altLang="zh-CN" sz="1800" b="1" dirty="0">
                <a:solidFill>
                  <a:srgbClr val="FF0000"/>
                </a:solidFill>
              </a:rPr>
              <a:t>齐次坐标变换</a:t>
            </a:r>
          </a:p>
          <a:p>
            <a:r>
              <a:rPr lang="en-US" altLang="zh-CN" sz="1800" b="1" dirty="0">
                <a:solidFill>
                  <a:srgbClr val="0070C0"/>
                </a:solidFill>
              </a:rPr>
              <a:t>1.</a:t>
            </a:r>
            <a:r>
              <a:rPr lang="zh-CN" altLang="zh-CN" sz="1800" b="1" dirty="0">
                <a:solidFill>
                  <a:srgbClr val="0070C0"/>
                </a:solidFill>
              </a:rPr>
              <a:t>坐标平移变换</a:t>
            </a:r>
          </a:p>
        </p:txBody>
      </p:sp>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pic>
        <p:nvPicPr>
          <p:cNvPr id="10" name="图片 9">
            <a:extLst>
              <a:ext uri="{FF2B5EF4-FFF2-40B4-BE49-F238E27FC236}">
                <a16:creationId xmlns:a16="http://schemas.microsoft.com/office/drawing/2014/main" id="{6F0576A9-A453-4670-B549-E86B3970AFF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91915" y="1237560"/>
            <a:ext cx="2548255" cy="2743200"/>
          </a:xfrm>
          <a:prstGeom prst="rect">
            <a:avLst/>
          </a:prstGeom>
          <a:noFill/>
          <a:ln>
            <a:noFill/>
          </a:ln>
        </p:spPr>
      </p:pic>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D736C326-F151-4A70-8EE4-F3000D82819D}"/>
                  </a:ext>
                </a:extLst>
              </p:cNvPr>
              <p:cNvSpPr/>
              <p:nvPr/>
            </p:nvSpPr>
            <p:spPr>
              <a:xfrm>
                <a:off x="4045461" y="1348843"/>
                <a:ext cx="3316742" cy="857735"/>
              </a:xfrm>
              <a:prstGeom prst="rect">
                <a:avLst/>
              </a:prstGeom>
            </p:spPr>
            <p:txBody>
              <a:bodyPr wrap="none">
                <a:spAutoFit/>
              </a:bodyPr>
              <a:lstStyle/>
              <a:p>
                <a:r>
                  <a:rPr lang="en-US" altLang="zh-CN" sz="1400" dirty="0">
                    <a:latin typeface="宋体" panose="02010600030101010101" pitchFamily="2" charset="-122"/>
                    <a:cs typeface="Times New Roman" panose="02020603050405020304" pitchFamily="18" charset="0"/>
                  </a:rPr>
                  <a:t>Trans</a:t>
                </a:r>
                <a:r>
                  <a:rPr lang="zh-CN" altLang="zh-CN" sz="1400" dirty="0">
                    <a:effectLst/>
                    <a:ea typeface="宋体" panose="02010600030101010101" pitchFamily="2" charset="-122"/>
                    <a:cs typeface="Times New Roman" panose="02020603050405020304" pitchFamily="18" charset="0"/>
                  </a:rPr>
                  <a:t>（</a:t>
                </a:r>
                <a14:m>
                  <m:oMath xmlns:m="http://schemas.openxmlformats.org/officeDocument/2006/math">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x</m:t>
                    </m:r>
                    <m:r>
                      <a:rPr lang="zh-CN" altLang="zh-CN" sz="140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y</m:t>
                    </m:r>
                    <m:r>
                      <a:rPr lang="zh-CN" altLang="zh-CN" sz="140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400">
                        <a:effectLst/>
                        <a:latin typeface="Cambria Math" panose="02040503050406030204" pitchFamily="18" charset="0"/>
                        <a:ea typeface="宋体" panose="02010600030101010101" pitchFamily="2" charset="-122"/>
                        <a:cs typeface="Times New Roman" panose="02020603050405020304" pitchFamily="18" charset="0"/>
                      </a:rPr>
                      <m:t>z</m:t>
                    </m:r>
                  </m:oMath>
                </a14:m>
                <a:r>
                  <a:rPr lang="zh-CN" altLang="zh-CN" sz="1400" dirty="0">
                    <a:effectLst/>
                    <a:ea typeface="宋体" panose="02010600030101010101" pitchFamily="2" charset="-122"/>
                    <a:cs typeface="Times New Roman" panose="02020603050405020304" pitchFamily="18" charset="0"/>
                  </a:rPr>
                  <a:t>）</a:t>
                </a:r>
                <a:r>
                  <a:rPr lang="en-US" altLang="zh-CN" sz="1400" dirty="0">
                    <a:effectLst/>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i="1">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𝑥</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𝑦</m:t>
                                                </m:r>
                                              </m:e>
                                            </m:mr>
                                          </m:m>
                                        </m:e>
                                      </m:mr>
                                    </m:m>
                                  </m:e>
                                </m:mr>
                              </m:m>
                            </m:e>
                          </m:mr>
                          <m:mr>
                            <m:e>
                              <m:m>
                                <m:mPr>
                                  <m:mcs>
                                    <m:mc>
                                      <m:mcPr>
                                        <m:count m:val="1"/>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𝑧</m:t>
                                                </m:r>
                                              </m:e>
                                            </m:mr>
                                          </m:m>
                                        </m:e>
                                      </m:mr>
                                    </m:m>
                                  </m:e>
                                </m:m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mr>
                                          </m:m>
                                        </m:e>
                                        <m:e>
                                          <m:m>
                                            <m:mPr>
                                              <m:mcs>
                                                <m:mc>
                                                  <m:mcPr>
                                                    <m:count m:val="2"/>
                                                    <m:mcJc m:val="center"/>
                                                  </m:mcPr>
                                                </m:mc>
                                              </m:mcs>
                                              <m:ctrlPr>
                                                <a:rPr lang="zh-CN" altLang="zh-CN" i="1">
                                                  <a:effectLst/>
                                                  <a:latin typeface="Cambria Math" panose="02040503050406030204" pitchFamily="18" charset="0"/>
                                                  <a:ea typeface="Cambria Math" panose="02040503050406030204" pitchFamily="18" charset="0"/>
                                                </a:rPr>
                                              </m:ctrlPr>
                                            </m:mPr>
                                            <m:mr>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0</m:t>
                                                </m:r>
                                              </m:e>
                                              <m:e>
                                                <m:r>
                                                  <a:rPr lang="en-US" altLang="zh-CN" sz="1400" i="1">
                                                    <a:effectLst/>
                                                    <a:latin typeface="Cambria Math" panose="02040503050406030204" pitchFamily="18" charset="0"/>
                                                    <a:ea typeface="宋体" panose="02010600030101010101" pitchFamily="2" charset="-122"/>
                                                    <a:cs typeface="Times New Roman" panose="02020603050405020304" pitchFamily="18" charset="0"/>
                                                  </a:rPr>
                                                  <m:t>1</m:t>
                                                </m:r>
                                              </m:e>
                                            </m:mr>
                                          </m:m>
                                        </m:e>
                                      </m:mr>
                                    </m:m>
                                  </m:e>
                                </m:mr>
                              </m:m>
                            </m:e>
                          </m:mr>
                        </m:m>
                      </m:e>
                    </m:d>
                  </m:oMath>
                </a14:m>
                <a:r>
                  <a:rPr lang="en-US" altLang="zh-CN" sz="1400" dirty="0">
                    <a:effectLst/>
                    <a:latin typeface="宋体" panose="02010600030101010101" pitchFamily="2" charset="-122"/>
                    <a:cs typeface="Times New Roman" panose="02020603050405020304" pitchFamily="18" charset="0"/>
                  </a:rPr>
                  <a:t> </a:t>
                </a:r>
                <a:endParaRPr lang="zh-CN" altLang="en-US" dirty="0"/>
              </a:p>
            </p:txBody>
          </p:sp>
        </mc:Choice>
        <mc:Fallback xmlns="">
          <p:sp>
            <p:nvSpPr>
              <p:cNvPr id="5" name="矩形 4">
                <a:extLst>
                  <a:ext uri="{FF2B5EF4-FFF2-40B4-BE49-F238E27FC236}">
                    <a16:creationId xmlns:a16="http://schemas.microsoft.com/office/drawing/2014/main" id="{D736C326-F151-4A70-8EE4-F3000D82819D}"/>
                  </a:ext>
                </a:extLst>
              </p:cNvPr>
              <p:cNvSpPr>
                <a:spLocks noRot="1" noChangeAspect="1" noMove="1" noResize="1" noEditPoints="1" noAdjustHandles="1" noChangeArrowheads="1" noChangeShapeType="1" noTextEdit="1"/>
              </p:cNvSpPr>
              <p:nvPr/>
            </p:nvSpPr>
            <p:spPr>
              <a:xfrm>
                <a:off x="4045461" y="1348843"/>
                <a:ext cx="3316742" cy="857735"/>
              </a:xfrm>
              <a:prstGeom prst="rect">
                <a:avLst/>
              </a:prstGeom>
              <a:blipFill>
                <a:blip r:embed="rId3"/>
                <a:stretch>
                  <a:fillRect l="-55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EFD2C18B-CBEC-4446-A0E4-4124C639DC6A}"/>
                  </a:ext>
                </a:extLst>
              </p:cNvPr>
              <p:cNvSpPr/>
              <p:nvPr/>
            </p:nvSpPr>
            <p:spPr>
              <a:xfrm>
                <a:off x="3570374" y="2341217"/>
                <a:ext cx="5141626" cy="1164421"/>
              </a:xfrm>
              <a:prstGeom prst="rect">
                <a:avLst/>
              </a:prstGeom>
            </p:spPr>
            <p:txBody>
              <a:bodyPr wrap="square">
                <a:spAutoFit/>
              </a:bodyPr>
              <a:lstStyle/>
              <a:p>
                <a:pPr indent="266700">
                  <a:lnSpc>
                    <a:spcPct val="150000"/>
                  </a:lnSpc>
                </a:pPr>
                <a:r>
                  <a:rPr lang="en-US" altLang="zh-CN" sz="1600" b="1" dirty="0">
                    <a:solidFill>
                      <a:srgbClr val="0070C0"/>
                    </a:solidFill>
                  </a:rPr>
                  <a:t>Trans</a:t>
                </a:r>
                <a:r>
                  <a:rPr lang="zh-CN" altLang="zh-CN" sz="1600" b="1" dirty="0">
                    <a:solidFill>
                      <a:srgbClr val="0070C0"/>
                    </a:solidFill>
                  </a:rPr>
                  <a:t>（</a:t>
                </a:r>
                <a14:m>
                  <m:oMath xmlns:m="http://schemas.openxmlformats.org/officeDocument/2006/math">
                    <m:r>
                      <a:rPr lang="en-US" altLang="zh-CN" sz="1600" b="1">
                        <a:solidFill>
                          <a:srgbClr val="0070C0"/>
                        </a:solidFill>
                        <a:latin typeface="Cambria Math" panose="02040503050406030204" pitchFamily="18" charset="0"/>
                      </a:rPr>
                      <m:t>∆</m:t>
                    </m:r>
                    <m:r>
                      <m:rPr>
                        <m:sty m:val="p"/>
                      </m:rPr>
                      <a:rPr lang="en-US" altLang="zh-CN" sz="1600" b="1">
                        <a:solidFill>
                          <a:srgbClr val="0070C0"/>
                        </a:solidFill>
                        <a:latin typeface="Cambria Math" panose="02040503050406030204" pitchFamily="18" charset="0"/>
                      </a:rPr>
                      <m:t>x</m:t>
                    </m:r>
                    <m:r>
                      <a:rPr lang="zh-CN" altLang="zh-CN" sz="1600" b="1">
                        <a:solidFill>
                          <a:srgbClr val="0070C0"/>
                        </a:solidFill>
                        <a:latin typeface="Cambria Math" panose="02040503050406030204" pitchFamily="18" charset="0"/>
                      </a:rPr>
                      <m:t>，</m:t>
                    </m:r>
                    <m:r>
                      <a:rPr lang="en-US" altLang="zh-CN" sz="1600" b="1">
                        <a:solidFill>
                          <a:srgbClr val="0070C0"/>
                        </a:solidFill>
                        <a:latin typeface="Cambria Math" panose="02040503050406030204" pitchFamily="18" charset="0"/>
                      </a:rPr>
                      <m:t>∆</m:t>
                    </m:r>
                    <m:r>
                      <m:rPr>
                        <m:sty m:val="p"/>
                      </m:rPr>
                      <a:rPr lang="en-US" altLang="zh-CN" sz="1600" b="1">
                        <a:solidFill>
                          <a:srgbClr val="0070C0"/>
                        </a:solidFill>
                        <a:latin typeface="Cambria Math" panose="02040503050406030204" pitchFamily="18" charset="0"/>
                      </a:rPr>
                      <m:t>y</m:t>
                    </m:r>
                    <m:r>
                      <a:rPr lang="zh-CN" altLang="zh-CN" sz="1600" b="1">
                        <a:solidFill>
                          <a:srgbClr val="0070C0"/>
                        </a:solidFill>
                        <a:latin typeface="Cambria Math" panose="02040503050406030204" pitchFamily="18" charset="0"/>
                      </a:rPr>
                      <m:t>，</m:t>
                    </m:r>
                    <m:r>
                      <a:rPr lang="en-US" altLang="zh-CN" sz="1600" b="1">
                        <a:solidFill>
                          <a:srgbClr val="0070C0"/>
                        </a:solidFill>
                        <a:latin typeface="Cambria Math" panose="02040503050406030204" pitchFamily="18" charset="0"/>
                      </a:rPr>
                      <m:t>∆</m:t>
                    </m:r>
                    <m:r>
                      <m:rPr>
                        <m:sty m:val="p"/>
                      </m:rPr>
                      <a:rPr lang="en-US" altLang="zh-CN" sz="1600" b="1">
                        <a:solidFill>
                          <a:srgbClr val="0070C0"/>
                        </a:solidFill>
                        <a:latin typeface="Cambria Math" panose="02040503050406030204" pitchFamily="18" charset="0"/>
                      </a:rPr>
                      <m:t>z</m:t>
                    </m:r>
                  </m:oMath>
                </a14:m>
                <a:r>
                  <a:rPr lang="zh-CN" altLang="zh-CN" sz="1600" b="1" dirty="0">
                    <a:solidFill>
                      <a:srgbClr val="0070C0"/>
                    </a:solidFill>
                  </a:rPr>
                  <a:t>）称为齐次坐标变换的平移算子，若算子左乘，表示坐标变换是相对固定坐标系进行的；假如相对动坐标系进行坐标变换，则算子应该右乘。</a:t>
                </a:r>
              </a:p>
            </p:txBody>
          </p:sp>
        </mc:Choice>
        <mc:Fallback xmlns="">
          <p:sp>
            <p:nvSpPr>
              <p:cNvPr id="6" name="矩形 5">
                <a:extLst>
                  <a:ext uri="{FF2B5EF4-FFF2-40B4-BE49-F238E27FC236}">
                    <a16:creationId xmlns:a16="http://schemas.microsoft.com/office/drawing/2014/main" id="{EFD2C18B-CBEC-4446-A0E4-4124C639DC6A}"/>
                  </a:ext>
                </a:extLst>
              </p:cNvPr>
              <p:cNvSpPr>
                <a:spLocks noRot="1" noChangeAspect="1" noMove="1" noResize="1" noEditPoints="1" noAdjustHandles="1" noChangeArrowheads="1" noChangeShapeType="1" noTextEdit="1"/>
              </p:cNvSpPr>
              <p:nvPr/>
            </p:nvSpPr>
            <p:spPr>
              <a:xfrm>
                <a:off x="3570374" y="2341217"/>
                <a:ext cx="5141626" cy="1164421"/>
              </a:xfrm>
              <a:prstGeom prst="rect">
                <a:avLst/>
              </a:prstGeom>
              <a:blipFill>
                <a:blip r:embed="rId4"/>
                <a:stretch>
                  <a:fillRect l="-712" r="-4508" b="-6283"/>
                </a:stretch>
              </a:blipFill>
            </p:spPr>
            <p:txBody>
              <a:bodyPr/>
              <a:lstStyle/>
              <a:p>
                <a:r>
                  <a:rPr lang="zh-CN" altLang="en-US">
                    <a:noFill/>
                  </a:rPr>
                  <a:t> </a:t>
                </a:r>
              </a:p>
            </p:txBody>
          </p:sp>
        </mc:Fallback>
      </mc:AlternateContent>
      <p:sp>
        <p:nvSpPr>
          <p:cNvPr id="11" name="日期占位符 8">
            <a:extLst>
              <a:ext uri="{FF2B5EF4-FFF2-40B4-BE49-F238E27FC236}">
                <a16:creationId xmlns:a16="http://schemas.microsoft.com/office/drawing/2014/main" id="{4F6E5AA7-6635-4CFF-8D9D-C40D4526CFCB}"/>
              </a:ext>
            </a:extLst>
          </p:cNvPr>
          <p:cNvSpPr>
            <a:spLocks noGrp="1"/>
          </p:cNvSpPr>
          <p:nvPr>
            <p:ph type="dt" sz="half" idx="10"/>
          </p:nvPr>
        </p:nvSpPr>
        <p:spPr>
          <a:xfrm>
            <a:off x="768097" y="4853028"/>
            <a:ext cx="1615607" cy="205740"/>
          </a:xfrm>
        </p:spPr>
        <p:txBody>
          <a:bodyPr/>
          <a:lstStyle/>
          <a:p>
            <a:fld id="{69979A70-786C-4F59-A57C-1EEFCE4728EF}" type="datetime1">
              <a:rPr lang="en-US" altLang="zh-CN" smtClean="0"/>
              <a:t>7/4/2024</a:t>
            </a:fld>
            <a:endParaRPr lang="zh-CN" altLang="en-US" dirty="0"/>
          </a:p>
        </p:txBody>
      </p:sp>
    </p:spTree>
    <p:extLst>
      <p:ext uri="{BB962C8B-B14F-4D97-AF65-F5344CB8AC3E}">
        <p14:creationId xmlns:p14="http://schemas.microsoft.com/office/powerpoint/2010/main" val="2714412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11932084-065B-4754-95FC-880D1DC2393C}"/>
                  </a:ext>
                </a:extLst>
              </p:cNvPr>
              <p:cNvSpPr txBox="1"/>
              <p:nvPr/>
            </p:nvSpPr>
            <p:spPr>
              <a:xfrm>
                <a:off x="532151" y="522252"/>
                <a:ext cx="8280000" cy="1788503"/>
              </a:xfrm>
              <a:prstGeom prst="rect">
                <a:avLst/>
              </a:prstGeom>
              <a:noFill/>
            </p:spPr>
            <p:txBody>
              <a:bodyPr wrap="square" rtlCol="0">
                <a:spAutoFit/>
              </a:bodyPr>
              <a:lstStyle/>
              <a:p>
                <a:r>
                  <a:rPr lang="en-US" altLang="zh-CN" sz="1600" dirty="0">
                    <a:solidFill>
                      <a:srgbClr val="FF0000"/>
                    </a:solidFill>
                  </a:rPr>
                  <a:t>[</a:t>
                </a:r>
                <a:r>
                  <a:rPr lang="zh-CN" altLang="zh-CN" sz="1600" b="1" dirty="0">
                    <a:solidFill>
                      <a:srgbClr val="FF0000"/>
                    </a:solidFill>
                  </a:rPr>
                  <a:t>例</a:t>
                </a:r>
                <a:r>
                  <a:rPr lang="en-US" altLang="zh-CN" sz="1600" b="1" dirty="0">
                    <a:solidFill>
                      <a:srgbClr val="FF0000"/>
                    </a:solidFill>
                  </a:rPr>
                  <a:t>1-3</a:t>
                </a:r>
                <a:r>
                  <a:rPr lang="en-US" altLang="zh-CN" sz="1600" dirty="0">
                    <a:solidFill>
                      <a:srgbClr val="FF0000"/>
                    </a:solidFill>
                  </a:rPr>
                  <a:t>] </a:t>
                </a:r>
                <a:r>
                  <a:rPr lang="zh-CN" altLang="zh-CN" sz="1600" dirty="0">
                    <a:solidFill>
                      <a:srgbClr val="0070C0"/>
                    </a:solidFill>
                  </a:rPr>
                  <a:t>有下面两种情况，如图所示：动坐标系</a:t>
                </a:r>
                <a:r>
                  <a:rPr lang="en-US" altLang="zh-CN" sz="1600" dirty="0">
                    <a:solidFill>
                      <a:srgbClr val="0070C0"/>
                    </a:solidFill>
                  </a:rPr>
                  <a:t>{A}</a:t>
                </a:r>
                <a:r>
                  <a:rPr lang="zh-CN" altLang="zh-CN" sz="1600" dirty="0">
                    <a:solidFill>
                      <a:srgbClr val="0070C0"/>
                    </a:solidFill>
                  </a:rPr>
                  <a:t>相对于固定坐标系的</a:t>
                </a:r>
                <a14:m>
                  <m:oMath xmlns:m="http://schemas.openxmlformats.org/officeDocument/2006/math">
                    <m:sSub>
                      <m:sSubPr>
                        <m:ctrlPr>
                          <a:rPr lang="zh-CN" altLang="zh-CN" sz="1600" i="1">
                            <a:solidFill>
                              <a:srgbClr val="0070C0"/>
                            </a:solidFill>
                            <a:latin typeface="Cambria Math" panose="02040503050406030204" pitchFamily="18" charset="0"/>
                          </a:rPr>
                        </m:ctrlPr>
                      </m:sSubPr>
                      <m:e>
                        <m:r>
                          <a:rPr lang="en-US" altLang="zh-CN" sz="1600" i="1">
                            <a:solidFill>
                              <a:srgbClr val="0070C0"/>
                            </a:solidFill>
                            <a:latin typeface="Cambria Math" panose="02040503050406030204" pitchFamily="18" charset="0"/>
                          </a:rPr>
                          <m:t>𝑋</m:t>
                        </m:r>
                      </m:e>
                      <m:sub>
                        <m:r>
                          <a:rPr lang="en-US" altLang="zh-CN" sz="1600" i="1">
                            <a:solidFill>
                              <a:srgbClr val="0070C0"/>
                            </a:solidFill>
                            <a:latin typeface="Cambria Math" panose="02040503050406030204" pitchFamily="18" charset="0"/>
                          </a:rPr>
                          <m:t>0</m:t>
                        </m:r>
                      </m:sub>
                    </m:sSub>
                    <m:r>
                      <a:rPr lang="zh-CN" altLang="zh-CN" sz="1600">
                        <a:solidFill>
                          <a:srgbClr val="0070C0"/>
                        </a:solidFill>
                        <a:latin typeface="Cambria Math" panose="02040503050406030204" pitchFamily="18" charset="0"/>
                      </a:rPr>
                      <m:t>、</m:t>
                    </m:r>
                    <m:sSub>
                      <m:sSubPr>
                        <m:ctrlPr>
                          <a:rPr lang="zh-CN" altLang="zh-CN" sz="1600" i="1">
                            <a:solidFill>
                              <a:srgbClr val="0070C0"/>
                            </a:solidFill>
                            <a:latin typeface="Cambria Math" panose="02040503050406030204" pitchFamily="18" charset="0"/>
                          </a:rPr>
                        </m:ctrlPr>
                      </m:sSubPr>
                      <m:e>
                        <m:r>
                          <a:rPr lang="en-US" altLang="zh-CN" sz="1600" i="1">
                            <a:solidFill>
                              <a:srgbClr val="0070C0"/>
                            </a:solidFill>
                            <a:latin typeface="Cambria Math" panose="02040503050406030204" pitchFamily="18" charset="0"/>
                          </a:rPr>
                          <m:t>𝑌</m:t>
                        </m:r>
                      </m:e>
                      <m:sub>
                        <m:r>
                          <a:rPr lang="en-US" altLang="zh-CN" sz="1600" i="1">
                            <a:solidFill>
                              <a:srgbClr val="0070C0"/>
                            </a:solidFill>
                            <a:latin typeface="Cambria Math" panose="02040503050406030204" pitchFamily="18" charset="0"/>
                          </a:rPr>
                          <m:t>0</m:t>
                        </m:r>
                      </m:sub>
                    </m:sSub>
                    <m:r>
                      <a:rPr lang="zh-CN" altLang="zh-CN" sz="1600">
                        <a:solidFill>
                          <a:srgbClr val="0070C0"/>
                        </a:solidFill>
                        <a:latin typeface="Cambria Math" panose="02040503050406030204" pitchFamily="18" charset="0"/>
                      </a:rPr>
                      <m:t>、</m:t>
                    </m:r>
                    <m:sSub>
                      <m:sSubPr>
                        <m:ctrlPr>
                          <a:rPr lang="zh-CN" altLang="zh-CN" sz="1600" i="1">
                            <a:solidFill>
                              <a:srgbClr val="0070C0"/>
                            </a:solidFill>
                            <a:latin typeface="Cambria Math" panose="02040503050406030204" pitchFamily="18" charset="0"/>
                          </a:rPr>
                        </m:ctrlPr>
                      </m:sSubPr>
                      <m:e>
                        <m:r>
                          <a:rPr lang="en-US" altLang="zh-CN" sz="1600" i="1">
                            <a:solidFill>
                              <a:srgbClr val="0070C0"/>
                            </a:solidFill>
                            <a:latin typeface="Cambria Math" panose="02040503050406030204" pitchFamily="18" charset="0"/>
                          </a:rPr>
                          <m:t>𝑍</m:t>
                        </m:r>
                      </m:e>
                      <m:sub>
                        <m:r>
                          <a:rPr lang="en-US" altLang="zh-CN" sz="1600" i="1">
                            <a:solidFill>
                              <a:srgbClr val="0070C0"/>
                            </a:solidFill>
                            <a:latin typeface="Cambria Math" panose="02040503050406030204" pitchFamily="18" charset="0"/>
                          </a:rPr>
                          <m:t>0</m:t>
                        </m:r>
                      </m:sub>
                    </m:sSub>
                  </m:oMath>
                </a14:m>
                <a:r>
                  <a:rPr lang="zh-CN" altLang="zh-CN" sz="1600" dirty="0">
                    <a:solidFill>
                      <a:srgbClr val="0070C0"/>
                    </a:solidFill>
                  </a:rPr>
                  <a:t>轴作</a:t>
                </a:r>
                <a:endParaRPr lang="en-US" altLang="zh-CN" sz="1600" dirty="0">
                  <a:solidFill>
                    <a:srgbClr val="0070C0"/>
                  </a:solidFill>
                </a:endParaRPr>
              </a:p>
              <a:p>
                <a:r>
                  <a:rPr lang="zh-CN" altLang="zh-CN" sz="1600" dirty="0">
                    <a:solidFill>
                      <a:srgbClr val="0070C0"/>
                    </a:solidFill>
                  </a:rPr>
                  <a:t>（</a:t>
                </a:r>
                <a:r>
                  <a:rPr lang="en-US" altLang="zh-CN" sz="1600" dirty="0">
                    <a:solidFill>
                      <a:srgbClr val="0070C0"/>
                    </a:solidFill>
                  </a:rPr>
                  <a:t>-1,2,2</a:t>
                </a:r>
                <a:r>
                  <a:rPr lang="zh-CN" altLang="zh-CN" sz="1600" dirty="0">
                    <a:solidFill>
                      <a:srgbClr val="0070C0"/>
                    </a:solidFill>
                  </a:rPr>
                  <a:t>）平移后到</a:t>
                </a:r>
                <a:r>
                  <a:rPr lang="en-US" altLang="zh-CN" sz="1600" dirty="0">
                    <a:solidFill>
                      <a:srgbClr val="0070C0"/>
                    </a:solidFill>
                  </a:rPr>
                  <a:t>{</a:t>
                </a:r>
                <a14:m>
                  <m:oMath xmlns:m="http://schemas.openxmlformats.org/officeDocument/2006/math">
                    <m:sSup>
                      <m:sSupPr>
                        <m:ctrlPr>
                          <a:rPr lang="zh-CN" altLang="zh-CN" sz="1600" i="1">
                            <a:solidFill>
                              <a:srgbClr val="0070C0"/>
                            </a:solidFill>
                            <a:latin typeface="Cambria Math" panose="02040503050406030204" pitchFamily="18" charset="0"/>
                          </a:rPr>
                        </m:ctrlPr>
                      </m:sSupPr>
                      <m:e>
                        <m:r>
                          <a:rPr lang="en-US" altLang="zh-CN" sz="1600" i="1">
                            <a:solidFill>
                              <a:srgbClr val="0070C0"/>
                            </a:solidFill>
                            <a:latin typeface="Cambria Math" panose="02040503050406030204" pitchFamily="18" charset="0"/>
                          </a:rPr>
                          <m:t>𝐴</m:t>
                        </m:r>
                      </m:e>
                      <m:sup>
                        <m:r>
                          <a:rPr lang="en-US" altLang="zh-CN" sz="1600" i="1">
                            <a:solidFill>
                              <a:srgbClr val="0070C0"/>
                            </a:solidFill>
                            <a:latin typeface="Cambria Math" panose="02040503050406030204" pitchFamily="18" charset="0"/>
                          </a:rPr>
                          <m:t>’</m:t>
                        </m:r>
                      </m:sup>
                    </m:sSup>
                  </m:oMath>
                </a14:m>
                <a:r>
                  <a:rPr lang="en-US" altLang="zh-CN" sz="1600" dirty="0">
                    <a:solidFill>
                      <a:srgbClr val="0070C0"/>
                    </a:solidFill>
                  </a:rPr>
                  <a:t>}</a:t>
                </a:r>
                <a:r>
                  <a:rPr lang="zh-CN" altLang="zh-CN" sz="1600" dirty="0">
                    <a:solidFill>
                      <a:srgbClr val="0070C0"/>
                    </a:solidFill>
                  </a:rPr>
                  <a:t>；动坐标系</a:t>
                </a:r>
                <a:r>
                  <a:rPr lang="en-US" altLang="zh-CN" sz="1600" dirty="0">
                    <a:solidFill>
                      <a:srgbClr val="0070C0"/>
                    </a:solidFill>
                  </a:rPr>
                  <a:t>{A}</a:t>
                </a:r>
                <a:r>
                  <a:rPr lang="zh-CN" altLang="zh-CN" sz="1600" dirty="0">
                    <a:solidFill>
                      <a:srgbClr val="0070C0"/>
                    </a:solidFill>
                  </a:rPr>
                  <a:t>相对于自身坐标系的</a:t>
                </a:r>
                <a:r>
                  <a:rPr lang="en-US" altLang="zh-CN" sz="1600" dirty="0">
                    <a:solidFill>
                      <a:srgbClr val="0070C0"/>
                    </a:solidFill>
                  </a:rPr>
                  <a:t>X</a:t>
                </a:r>
                <a:r>
                  <a:rPr lang="zh-CN" altLang="zh-CN" sz="1600" dirty="0">
                    <a:solidFill>
                      <a:srgbClr val="0070C0"/>
                    </a:solidFill>
                  </a:rPr>
                  <a:t>、</a:t>
                </a:r>
                <a:r>
                  <a:rPr lang="en-US" altLang="zh-CN" sz="1600" dirty="0">
                    <a:solidFill>
                      <a:srgbClr val="0070C0"/>
                    </a:solidFill>
                  </a:rPr>
                  <a:t>Y</a:t>
                </a:r>
                <a:r>
                  <a:rPr lang="zh-CN" altLang="zh-CN" sz="1600" dirty="0">
                    <a:solidFill>
                      <a:srgbClr val="0070C0"/>
                    </a:solidFill>
                  </a:rPr>
                  <a:t>、</a:t>
                </a:r>
                <a:r>
                  <a:rPr lang="en-US" altLang="zh-CN" sz="1600" dirty="0">
                    <a:solidFill>
                      <a:srgbClr val="0070C0"/>
                    </a:solidFill>
                  </a:rPr>
                  <a:t>Z</a:t>
                </a:r>
                <a:r>
                  <a:rPr lang="zh-CN" altLang="zh-CN" sz="1600" dirty="0">
                    <a:solidFill>
                      <a:srgbClr val="0070C0"/>
                    </a:solidFill>
                  </a:rPr>
                  <a:t>轴分别作（</a:t>
                </a:r>
                <a:r>
                  <a:rPr lang="en-US" altLang="zh-CN" sz="1600" dirty="0">
                    <a:solidFill>
                      <a:srgbClr val="0070C0"/>
                    </a:solidFill>
                  </a:rPr>
                  <a:t>-1</a:t>
                </a:r>
                <a:r>
                  <a:rPr lang="zh-CN" altLang="zh-CN" sz="1600" dirty="0">
                    <a:solidFill>
                      <a:srgbClr val="0070C0"/>
                    </a:solidFill>
                  </a:rPr>
                  <a:t>，</a:t>
                </a:r>
                <a:r>
                  <a:rPr lang="en-US" altLang="zh-CN" sz="1600" dirty="0">
                    <a:solidFill>
                      <a:srgbClr val="0070C0"/>
                    </a:solidFill>
                  </a:rPr>
                  <a:t>2,2</a:t>
                </a:r>
                <a:r>
                  <a:rPr lang="zh-CN" altLang="zh-CN" sz="1600" dirty="0">
                    <a:solidFill>
                      <a:srgbClr val="0070C0"/>
                    </a:solidFill>
                  </a:rPr>
                  <a:t>）平移后到</a:t>
                </a:r>
                <a:r>
                  <a:rPr lang="en-US" altLang="zh-CN" sz="1600" dirty="0">
                    <a:solidFill>
                      <a:srgbClr val="0070C0"/>
                    </a:solidFill>
                  </a:rPr>
                  <a:t>{</a:t>
                </a:r>
                <a14:m>
                  <m:oMath xmlns:m="http://schemas.openxmlformats.org/officeDocument/2006/math">
                    <m:sSup>
                      <m:sSupPr>
                        <m:ctrlPr>
                          <a:rPr lang="zh-CN" altLang="zh-CN" sz="1600" i="1">
                            <a:solidFill>
                              <a:srgbClr val="0070C0"/>
                            </a:solidFill>
                            <a:latin typeface="Cambria Math" panose="02040503050406030204" pitchFamily="18" charset="0"/>
                          </a:rPr>
                        </m:ctrlPr>
                      </m:sSupPr>
                      <m:e>
                        <m:r>
                          <a:rPr lang="en-US" altLang="zh-CN" sz="1600" i="1">
                            <a:solidFill>
                              <a:srgbClr val="0070C0"/>
                            </a:solidFill>
                            <a:latin typeface="Cambria Math" panose="02040503050406030204" pitchFamily="18" charset="0"/>
                          </a:rPr>
                          <m:t>𝐴</m:t>
                        </m:r>
                      </m:e>
                      <m:sup>
                        <m:r>
                          <a:rPr lang="en-US" altLang="zh-CN" sz="1600" i="1">
                            <a:solidFill>
                              <a:srgbClr val="0070C0"/>
                            </a:solidFill>
                            <a:latin typeface="Cambria Math" panose="02040503050406030204" pitchFamily="18" charset="0"/>
                          </a:rPr>
                          <m:t>‘</m:t>
                        </m:r>
                        <m:r>
                          <a:rPr lang="en-US" altLang="zh-CN" sz="1600">
                            <a:solidFill>
                              <a:srgbClr val="0070C0"/>
                            </a:solidFill>
                            <a:latin typeface="Cambria Math" panose="02040503050406030204" pitchFamily="18" charset="0"/>
                          </a:rPr>
                          <m:t>’</m:t>
                        </m:r>
                      </m:sup>
                    </m:sSup>
                  </m:oMath>
                </a14:m>
                <a:r>
                  <a:rPr lang="en-US" altLang="zh-CN" sz="1600" dirty="0">
                    <a:solidFill>
                      <a:srgbClr val="0070C0"/>
                    </a:solidFill>
                  </a:rPr>
                  <a:t>}</a:t>
                </a:r>
                <a:r>
                  <a:rPr lang="zh-CN" altLang="zh-CN" sz="1600" dirty="0">
                    <a:solidFill>
                      <a:srgbClr val="0070C0"/>
                    </a:solidFill>
                  </a:rPr>
                  <a:t>。已知：</a:t>
                </a:r>
              </a:p>
              <a:p>
                <a:pPr/>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pitchFamily="18" charset="0"/>
                        </a:rPr>
                        <m:t>A</m:t>
                      </m:r>
                      <m:r>
                        <a:rPr lang="en-US" altLang="zh-CN" sz="1200" i="1">
                          <a:latin typeface="Cambria Math" panose="02040503050406030204" pitchFamily="18" charset="0"/>
                        </a:rPr>
                        <m:t>=</m:t>
                      </m:r>
                      <m:d>
                        <m:dPr>
                          <m:begChr m:val="["/>
                          <m:endChr m:val="]"/>
                          <m:ctrlPr>
                            <a:rPr lang="zh-CN" altLang="zh-CN" sz="1200" i="1">
                              <a:latin typeface="Cambria Math" panose="02040503050406030204" pitchFamily="18" charset="0"/>
                            </a:rPr>
                          </m:ctrlPr>
                        </m:dPr>
                        <m:e>
                          <m:m>
                            <m:mPr>
                              <m:mcs>
                                <m:mc>
                                  <m:mcPr>
                                    <m:count m:val="2"/>
                                    <m:mcJc m:val="center"/>
                                  </m:mcPr>
                                </m:mc>
                              </m:mcs>
                              <m:ctrlPr>
                                <a:rPr lang="zh-CN" altLang="zh-CN" sz="1200" i="1">
                                  <a:latin typeface="Cambria Math" panose="02040503050406030204" pitchFamily="18" charset="0"/>
                                </a:rPr>
                              </m:ctrlPr>
                            </m:mPr>
                            <m:mr>
                              <m:e>
                                <m:m>
                                  <m:mPr>
                                    <m:mcs>
                                      <m:mc>
                                        <m:mcPr>
                                          <m:count m:val="2"/>
                                          <m:mcJc m:val="center"/>
                                        </m:mcPr>
                                      </m:mc>
                                    </m:mcs>
                                    <m:ctrlPr>
                                      <a:rPr lang="zh-CN" altLang="zh-CN" sz="1200" i="1">
                                        <a:latin typeface="Cambria Math" panose="02040503050406030204" pitchFamily="18" charset="0"/>
                                      </a:rPr>
                                    </m:ctrlPr>
                                  </m:mPr>
                                  <m:mr>
                                    <m:e>
                                      <m:r>
                                        <a:rPr lang="en-US" altLang="zh-CN" sz="1200" i="1">
                                          <a:latin typeface="Cambria Math" panose="02040503050406030204" pitchFamily="18" charset="0"/>
                                        </a:rPr>
                                        <m:t>0</m:t>
                                      </m:r>
                                    </m:e>
                                    <m:e>
                                      <m:r>
                                        <a:rPr lang="en-US" altLang="zh-CN" sz="1200" i="1">
                                          <a:latin typeface="Cambria Math" panose="02040503050406030204" pitchFamily="18" charset="0"/>
                                        </a:rPr>
                                        <m:t>−</m:t>
                                      </m:r>
                                      <m:r>
                                        <a:rPr lang="en-US" altLang="zh-CN" sz="1200">
                                          <a:latin typeface="Cambria Math" panose="02040503050406030204" pitchFamily="18" charset="0"/>
                                        </a:rPr>
                                        <m:t>1</m:t>
                                      </m:r>
                                    </m:e>
                                  </m:mr>
                                  <m:mr>
                                    <m:e>
                                      <m:r>
                                        <a:rPr lang="en-US" altLang="zh-CN" sz="1200" i="1">
                                          <a:latin typeface="Cambria Math" panose="02040503050406030204" pitchFamily="18" charset="0"/>
                                        </a:rPr>
                                        <m:t>−</m:t>
                                      </m:r>
                                      <m:r>
                                        <a:rPr lang="en-US" altLang="zh-CN" sz="1200">
                                          <a:latin typeface="Cambria Math" panose="02040503050406030204" pitchFamily="18" charset="0"/>
                                        </a:rPr>
                                        <m:t>1</m:t>
                                      </m:r>
                                    </m:e>
                                    <m:e>
                                      <m:r>
                                        <a:rPr lang="en-US" altLang="zh-CN" sz="1200" i="1">
                                          <a:latin typeface="Cambria Math" panose="02040503050406030204" pitchFamily="18" charset="0"/>
                                        </a:rPr>
                                        <m:t>0</m:t>
                                      </m:r>
                                    </m:e>
                                  </m:mr>
                                </m:m>
                              </m:e>
                              <m:e>
                                <m:m>
                                  <m:mPr>
                                    <m:mcs>
                                      <m:mc>
                                        <m:mcPr>
                                          <m:count m:val="2"/>
                                          <m:mcJc m:val="center"/>
                                        </m:mcPr>
                                      </m:mc>
                                    </m:mcs>
                                    <m:ctrlPr>
                                      <a:rPr lang="zh-CN" altLang="zh-CN" sz="1200" i="1">
                                        <a:latin typeface="Cambria Math" panose="02040503050406030204" pitchFamily="18" charset="0"/>
                                      </a:rPr>
                                    </m:ctrlPr>
                                  </m:mPr>
                                  <m:mr>
                                    <m:e>
                                      <m:r>
                                        <a:rPr lang="en-US" altLang="zh-CN" sz="1200" i="1">
                                          <a:latin typeface="Cambria Math" panose="02040503050406030204" pitchFamily="18" charset="0"/>
                                        </a:rPr>
                                        <m:t>0</m:t>
                                      </m:r>
                                    </m:e>
                                    <m:e>
                                      <m:r>
                                        <a:rPr lang="en-US" altLang="zh-CN" sz="1200" i="1">
                                          <a:latin typeface="Cambria Math" panose="02040503050406030204" pitchFamily="18" charset="0"/>
                                        </a:rPr>
                                        <m:t>  1</m:t>
                                      </m:r>
                                    </m:e>
                                  </m:mr>
                                  <m:mr>
                                    <m:e>
                                      <m:r>
                                        <a:rPr lang="en-US" altLang="zh-CN" sz="1200" i="1">
                                          <a:latin typeface="Cambria Math" panose="02040503050406030204" pitchFamily="18" charset="0"/>
                                        </a:rPr>
                                        <m:t>0</m:t>
                                      </m:r>
                                    </m:e>
                                    <m:e>
                                      <m:r>
                                        <a:rPr lang="en-US" altLang="zh-CN" sz="1200" i="1">
                                          <a:latin typeface="Cambria Math" panose="02040503050406030204" pitchFamily="18" charset="0"/>
                                        </a:rPr>
                                        <m:t>  1</m:t>
                                      </m:r>
                                    </m:e>
                                  </m:mr>
                                </m:m>
                              </m:e>
                            </m:mr>
                            <m:mr>
                              <m:e>
                                <m:m>
                                  <m:mPr>
                                    <m:mcs>
                                      <m:mc>
                                        <m:mcPr>
                                          <m:count m:val="2"/>
                                          <m:mcJc m:val="center"/>
                                        </m:mcPr>
                                      </m:mc>
                                    </m:mcs>
                                    <m:ctrlPr>
                                      <a:rPr lang="zh-CN" altLang="zh-CN" sz="1200" i="1">
                                        <a:latin typeface="Cambria Math" panose="02040503050406030204" pitchFamily="18" charset="0"/>
                                      </a:rPr>
                                    </m:ctrlPr>
                                  </m:mPr>
                                  <m:mr>
                                    <m:e>
                                      <m:r>
                                        <a:rPr lang="en-US" altLang="zh-CN" sz="1200" i="1">
                                          <a:latin typeface="Cambria Math" panose="02040503050406030204" pitchFamily="18" charset="0"/>
                                        </a:rPr>
                                        <m:t>0</m:t>
                                      </m:r>
                                    </m:e>
                                    <m:e>
                                      <m:r>
                                        <a:rPr lang="en-US" altLang="zh-CN" sz="1200" i="1">
                                          <a:latin typeface="Cambria Math" panose="02040503050406030204" pitchFamily="18" charset="0"/>
                                        </a:rPr>
                                        <m:t>  0</m:t>
                                      </m:r>
                                    </m:e>
                                  </m:mr>
                                  <m:mr>
                                    <m:e>
                                      <m:r>
                                        <a:rPr lang="en-US" altLang="zh-CN" sz="1200" i="1">
                                          <a:latin typeface="Cambria Math" panose="02040503050406030204" pitchFamily="18" charset="0"/>
                                        </a:rPr>
                                        <m:t>0</m:t>
                                      </m:r>
                                    </m:e>
                                    <m:e>
                                      <m:r>
                                        <a:rPr lang="en-US" altLang="zh-CN" sz="1200" i="1">
                                          <a:latin typeface="Cambria Math" panose="02040503050406030204" pitchFamily="18" charset="0"/>
                                        </a:rPr>
                                        <m:t>  0</m:t>
                                      </m:r>
                                    </m:e>
                                  </m:mr>
                                </m:m>
                              </m:e>
                              <m:e>
                                <m:m>
                                  <m:mPr>
                                    <m:mcs>
                                      <m:mc>
                                        <m:mcPr>
                                          <m:count m:val="2"/>
                                          <m:mcJc m:val="center"/>
                                        </m:mcPr>
                                      </m:mc>
                                    </m:mcs>
                                    <m:ctrlPr>
                                      <a:rPr lang="zh-CN" altLang="zh-CN" sz="1200" i="1">
                                        <a:latin typeface="Cambria Math" panose="02040503050406030204" pitchFamily="18" charset="0"/>
                                      </a:rPr>
                                    </m:ctrlPr>
                                  </m:mPr>
                                  <m:mr>
                                    <m:e>
                                      <m:r>
                                        <a:rPr lang="en-US" altLang="zh-CN" sz="1200" i="1">
                                          <a:latin typeface="Cambria Math" panose="02040503050406030204" pitchFamily="18" charset="0"/>
                                        </a:rPr>
                                        <m:t>−</m:t>
                                      </m:r>
                                      <m:r>
                                        <a:rPr lang="en-US" altLang="zh-CN" sz="1200">
                                          <a:latin typeface="Cambria Math" panose="02040503050406030204" pitchFamily="18" charset="0"/>
                                        </a:rPr>
                                        <m:t>1</m:t>
                                      </m:r>
                                    </m:e>
                                    <m:e>
                                      <m:r>
                                        <a:rPr lang="en-US" altLang="zh-CN" sz="1200" i="1">
                                          <a:latin typeface="Cambria Math" panose="02040503050406030204" pitchFamily="18" charset="0"/>
                                        </a:rPr>
                                        <m:t>1</m:t>
                                      </m:r>
                                    </m:e>
                                  </m:mr>
                                  <m:mr>
                                    <m:e>
                                      <m:r>
                                        <a:rPr lang="en-US" altLang="zh-CN" sz="1200" i="1">
                                          <a:latin typeface="Cambria Math" panose="02040503050406030204" pitchFamily="18" charset="0"/>
                                        </a:rPr>
                                        <m:t>0</m:t>
                                      </m:r>
                                    </m:e>
                                    <m:e>
                                      <m:r>
                                        <a:rPr lang="en-US" altLang="zh-CN" sz="1200" i="1">
                                          <a:latin typeface="Cambria Math" panose="02040503050406030204" pitchFamily="18" charset="0"/>
                                        </a:rPr>
                                        <m:t>1</m:t>
                                      </m:r>
                                    </m:e>
                                  </m:mr>
                                </m:m>
                              </m:e>
                            </m:mr>
                          </m:m>
                        </m:e>
                      </m:d>
                    </m:oMath>
                  </m:oMathPara>
                </a14:m>
                <a:endParaRPr lang="zh-CN" altLang="zh-CN" sz="1200" dirty="0"/>
              </a:p>
              <a:p>
                <a:r>
                  <a:rPr lang="zh-CN" altLang="zh-CN" sz="1600" dirty="0">
                    <a:solidFill>
                      <a:srgbClr val="0070C0"/>
                    </a:solidFill>
                  </a:rPr>
                  <a:t>要求写出坐标系</a:t>
                </a:r>
                <a:r>
                  <a:rPr lang="en-US" altLang="zh-CN" sz="1600" dirty="0">
                    <a:solidFill>
                      <a:srgbClr val="0070C0"/>
                    </a:solidFill>
                  </a:rPr>
                  <a:t>{</a:t>
                </a:r>
                <a14:m>
                  <m:oMath xmlns:m="http://schemas.openxmlformats.org/officeDocument/2006/math">
                    <m:sSup>
                      <m:sSupPr>
                        <m:ctrlPr>
                          <a:rPr lang="zh-CN" altLang="zh-CN" sz="1600" i="1">
                            <a:solidFill>
                              <a:srgbClr val="0070C0"/>
                            </a:solidFill>
                            <a:latin typeface="Cambria Math" panose="02040503050406030204" pitchFamily="18" charset="0"/>
                          </a:rPr>
                        </m:ctrlPr>
                      </m:sSupPr>
                      <m:e>
                        <m:r>
                          <a:rPr lang="en-US" altLang="zh-CN" sz="1600" i="1">
                            <a:solidFill>
                              <a:srgbClr val="0070C0"/>
                            </a:solidFill>
                            <a:latin typeface="Cambria Math" panose="02040503050406030204" pitchFamily="18" charset="0"/>
                          </a:rPr>
                          <m:t>𝐴</m:t>
                        </m:r>
                      </m:e>
                      <m:sup>
                        <m:r>
                          <a:rPr lang="en-US" altLang="zh-CN" sz="1600" i="1">
                            <a:solidFill>
                              <a:srgbClr val="0070C0"/>
                            </a:solidFill>
                            <a:latin typeface="Cambria Math" panose="02040503050406030204" pitchFamily="18" charset="0"/>
                          </a:rPr>
                          <m:t>’</m:t>
                        </m:r>
                      </m:sup>
                    </m:sSup>
                  </m:oMath>
                </a14:m>
                <a:r>
                  <a:rPr lang="en-US" altLang="zh-CN" sz="1600" dirty="0">
                    <a:solidFill>
                      <a:srgbClr val="0070C0"/>
                    </a:solidFill>
                  </a:rPr>
                  <a:t>}</a:t>
                </a:r>
                <a:r>
                  <a:rPr lang="zh-CN" altLang="zh-CN" sz="1600" dirty="0">
                    <a:solidFill>
                      <a:srgbClr val="0070C0"/>
                    </a:solidFill>
                  </a:rPr>
                  <a:t>、</a:t>
                </a:r>
                <a:r>
                  <a:rPr lang="en-US" altLang="zh-CN" sz="1600" dirty="0">
                    <a:solidFill>
                      <a:srgbClr val="0070C0"/>
                    </a:solidFill>
                  </a:rPr>
                  <a:t>{</a:t>
                </a:r>
                <a14:m>
                  <m:oMath xmlns:m="http://schemas.openxmlformats.org/officeDocument/2006/math">
                    <m:sSup>
                      <m:sSupPr>
                        <m:ctrlPr>
                          <a:rPr lang="zh-CN" altLang="zh-CN" sz="1600" i="1">
                            <a:solidFill>
                              <a:srgbClr val="0070C0"/>
                            </a:solidFill>
                            <a:latin typeface="Cambria Math" panose="02040503050406030204" pitchFamily="18" charset="0"/>
                          </a:rPr>
                        </m:ctrlPr>
                      </m:sSupPr>
                      <m:e>
                        <m:r>
                          <a:rPr lang="en-US" altLang="zh-CN" sz="1600" i="1">
                            <a:solidFill>
                              <a:srgbClr val="0070C0"/>
                            </a:solidFill>
                            <a:latin typeface="Cambria Math" panose="02040503050406030204" pitchFamily="18" charset="0"/>
                          </a:rPr>
                          <m:t>𝐴</m:t>
                        </m:r>
                      </m:e>
                      <m:sup>
                        <m:r>
                          <a:rPr lang="en-US" altLang="zh-CN" sz="1600" i="1">
                            <a:solidFill>
                              <a:srgbClr val="0070C0"/>
                            </a:solidFill>
                            <a:latin typeface="Cambria Math" panose="02040503050406030204" pitchFamily="18" charset="0"/>
                          </a:rPr>
                          <m:t>‘</m:t>
                        </m:r>
                        <m:r>
                          <a:rPr lang="en-US" altLang="zh-CN" sz="1600">
                            <a:solidFill>
                              <a:srgbClr val="0070C0"/>
                            </a:solidFill>
                            <a:latin typeface="Cambria Math" panose="02040503050406030204" pitchFamily="18" charset="0"/>
                          </a:rPr>
                          <m:t>’</m:t>
                        </m:r>
                      </m:sup>
                    </m:sSup>
                  </m:oMath>
                </a14:m>
                <a:r>
                  <a:rPr lang="en-US" altLang="zh-CN" sz="1600" dirty="0">
                    <a:solidFill>
                      <a:srgbClr val="0070C0"/>
                    </a:solidFill>
                  </a:rPr>
                  <a:t>}</a:t>
                </a:r>
                <a:r>
                  <a:rPr lang="zh-CN" altLang="zh-CN" sz="1600" dirty="0">
                    <a:solidFill>
                      <a:srgbClr val="0070C0"/>
                    </a:solidFill>
                  </a:rPr>
                  <a:t>的矩阵表达式。</a:t>
                </a:r>
              </a:p>
            </p:txBody>
          </p:sp>
        </mc:Choice>
        <mc:Fallback xmlns="">
          <p:sp>
            <p:nvSpPr>
              <p:cNvPr id="8" name="文本框 7">
                <a:extLst>
                  <a:ext uri="{FF2B5EF4-FFF2-40B4-BE49-F238E27FC236}">
                    <a16:creationId xmlns:a16="http://schemas.microsoft.com/office/drawing/2014/main" id="{11932084-065B-4754-95FC-880D1DC2393C}"/>
                  </a:ext>
                </a:extLst>
              </p:cNvPr>
              <p:cNvSpPr txBox="1">
                <a:spLocks noRot="1" noChangeAspect="1" noMove="1" noResize="1" noEditPoints="1" noAdjustHandles="1" noChangeArrowheads="1" noChangeShapeType="1" noTextEdit="1"/>
              </p:cNvSpPr>
              <p:nvPr/>
            </p:nvSpPr>
            <p:spPr>
              <a:xfrm>
                <a:off x="532151" y="522252"/>
                <a:ext cx="8280000" cy="1788503"/>
              </a:xfrm>
              <a:prstGeom prst="rect">
                <a:avLst/>
              </a:prstGeom>
              <a:blipFill>
                <a:blip r:embed="rId2"/>
                <a:stretch>
                  <a:fillRect l="-368" t="-1024" b="-4096"/>
                </a:stretch>
              </a:blipFill>
            </p:spPr>
            <p:txBody>
              <a:bodyPr/>
              <a:lstStyle/>
              <a:p>
                <a:r>
                  <a:rPr lang="zh-CN" altLang="en-US">
                    <a:noFill/>
                  </a:rPr>
                  <a:t> </a:t>
                </a:r>
              </a:p>
            </p:txBody>
          </p:sp>
        </mc:Fallback>
      </mc:AlternateContent>
      <p:sp>
        <p:nvSpPr>
          <p:cNvPr id="7" name="标题 1">
            <a:extLst>
              <a:ext uri="{FF2B5EF4-FFF2-40B4-BE49-F238E27FC236}">
                <a16:creationId xmlns:a16="http://schemas.microsoft.com/office/drawing/2014/main" id="{CC6AF9A7-3E42-4FF9-8521-4CDED89059A0}"/>
              </a:ext>
            </a:extLst>
          </p:cNvPr>
          <p:cNvSpPr>
            <a:spLocks noGrp="1"/>
          </p:cNvSpPr>
          <p:nvPr>
            <p:ph type="title"/>
          </p:nvPr>
        </p:nvSpPr>
        <p:spPr>
          <a:xfrm>
            <a:off x="180924" y="0"/>
            <a:ext cx="5957888" cy="666572"/>
          </a:xfrm>
        </p:spPr>
        <p:txBody>
          <a:bodyPr>
            <a:normAutofit/>
          </a:bodyPr>
          <a:lstStyle/>
          <a:p>
            <a:r>
              <a:rPr lang="zh-CN" altLang="en-US" dirty="0"/>
              <a:t>单元一 工业机器人运动学基础</a:t>
            </a:r>
          </a:p>
        </p:txBody>
      </p:sp>
      <p:pic>
        <p:nvPicPr>
          <p:cNvPr id="10" name="图片 9">
            <a:extLst>
              <a:ext uri="{FF2B5EF4-FFF2-40B4-BE49-F238E27FC236}">
                <a16:creationId xmlns:a16="http://schemas.microsoft.com/office/drawing/2014/main" id="{5EC39558-04F5-47FF-B077-D1AFA75BB7E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83102" y="2410153"/>
            <a:ext cx="2572109" cy="2343477"/>
          </a:xfrm>
          <a:prstGeom prst="rect">
            <a:avLst/>
          </a:prstGeom>
          <a:noFill/>
          <a:ln>
            <a:noFill/>
          </a:ln>
        </p:spPr>
      </p:pic>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861BD024-E018-48AA-A763-DD362302DC32}"/>
                  </a:ext>
                </a:extLst>
              </p:cNvPr>
              <p:cNvSpPr/>
              <p:nvPr/>
            </p:nvSpPr>
            <p:spPr>
              <a:xfrm>
                <a:off x="4219731" y="2247688"/>
                <a:ext cx="4759377" cy="2505942"/>
              </a:xfrm>
              <a:prstGeom prst="rect">
                <a:avLst/>
              </a:prstGeom>
            </p:spPr>
            <p:txBody>
              <a:bodyPr wrap="square">
                <a:spAutoFit/>
              </a:bodyPr>
              <a:lstStyle/>
              <a:p>
                <a:pPr indent="266700">
                  <a:lnSpc>
                    <a:spcPct val="150000"/>
                  </a:lnSpc>
                </a:pPr>
                <a:r>
                  <a:rPr lang="en-US" altLang="zh-CN" sz="1000" b="1" kern="100" dirty="0">
                    <a:solidFill>
                      <a:srgbClr val="FF0000"/>
                    </a:solidFill>
                    <a:latin typeface="宋体" panose="02010600030101010101" pitchFamily="2" charset="-122"/>
                    <a:ea typeface="宋体" panose="02010600030101010101" pitchFamily="2" charset="-122"/>
                  </a:rPr>
                  <a:t>{</a:t>
                </a:r>
                <a14:m>
                  <m:oMath xmlns:m="http://schemas.openxmlformats.org/officeDocument/2006/math">
                    <m:sSup>
                      <m:sSupPr>
                        <m:ctrlPr>
                          <a:rPr lang="zh-CN" altLang="zh-CN" sz="1000" b="1" i="1" kern="100">
                            <a:solidFill>
                              <a:srgbClr val="FF0000"/>
                            </a:solidFill>
                            <a:effectLst/>
                            <a:latin typeface="Cambria Math" panose="02040503050406030204" pitchFamily="18" charset="0"/>
                            <a:ea typeface="Cambria Math" panose="02040503050406030204" pitchFamily="18" charset="0"/>
                          </a:rPr>
                        </m:ctrlPr>
                      </m:sSupPr>
                      <m:e>
                        <m:r>
                          <a:rPr lang="en-US" altLang="zh-CN" sz="1000" b="1" i="1" kern="100">
                            <a:solidFill>
                              <a:srgbClr val="FF0000"/>
                            </a:solidFill>
                            <a:effectLst/>
                            <a:latin typeface="Cambria Math" panose="02040503050406030204" pitchFamily="18" charset="0"/>
                            <a:ea typeface="宋体" panose="02010600030101010101" pitchFamily="2" charset="-122"/>
                          </a:rPr>
                          <m:t>𝑨</m:t>
                        </m:r>
                      </m:e>
                      <m:sup>
                        <m:r>
                          <a:rPr lang="en-US" altLang="zh-CN" sz="1000" b="1" i="1" kern="100">
                            <a:solidFill>
                              <a:srgbClr val="FF0000"/>
                            </a:solidFill>
                            <a:effectLst/>
                            <a:latin typeface="Cambria Math" panose="02040503050406030204" pitchFamily="18" charset="0"/>
                            <a:ea typeface="宋体" panose="02010600030101010101" pitchFamily="2" charset="-122"/>
                          </a:rPr>
                          <m:t>‘</m:t>
                        </m:r>
                      </m:sup>
                    </m:sSup>
                  </m:oMath>
                </a14:m>
                <a:r>
                  <a:rPr lang="en-US" altLang="zh-CN" sz="1000" b="1" kern="100" dirty="0">
                    <a:solidFill>
                      <a:srgbClr val="FF0000"/>
                    </a:solidFill>
                    <a:effectLst/>
                    <a:latin typeface="宋体" panose="02010600030101010101" pitchFamily="2" charset="-122"/>
                    <a:ea typeface="宋体" panose="02010600030101010101" pitchFamily="2" charset="-122"/>
                  </a:rPr>
                  <a:t>}</a:t>
                </a:r>
                <a:r>
                  <a:rPr lang="zh-CN" altLang="zh-CN" sz="1000" b="1" kern="100" dirty="0">
                    <a:solidFill>
                      <a:srgbClr val="FF0000"/>
                    </a:solidFill>
                    <a:effectLst/>
                    <a:latin typeface="Times New Roman" panose="02020603050405020304" pitchFamily="18" charset="0"/>
                    <a:ea typeface="宋体" panose="02010600030101010101" pitchFamily="2" charset="-122"/>
                  </a:rPr>
                  <a:t>坐标系是动坐标系</a:t>
                </a:r>
                <a:r>
                  <a:rPr lang="en-US" altLang="zh-CN" sz="1000" b="1" kern="100" dirty="0">
                    <a:solidFill>
                      <a:srgbClr val="FF0000"/>
                    </a:solidFill>
                    <a:effectLst/>
                    <a:latin typeface="Times New Roman" panose="02020603050405020304" pitchFamily="18" charset="0"/>
                    <a:ea typeface="宋体" panose="02010600030101010101" pitchFamily="2" charset="-122"/>
                  </a:rPr>
                  <a:t>{A}</a:t>
                </a:r>
                <a:r>
                  <a:rPr lang="zh-CN" altLang="zh-CN" sz="1000" b="1" kern="100" dirty="0">
                    <a:solidFill>
                      <a:srgbClr val="FF0000"/>
                    </a:solidFill>
                    <a:effectLst/>
                    <a:latin typeface="Times New Roman" panose="02020603050405020304" pitchFamily="18" charset="0"/>
                    <a:ea typeface="宋体" panose="02010600030101010101" pitchFamily="2" charset="-122"/>
                  </a:rPr>
                  <a:t>相对于固定坐标系平移变换得到，因此算子左乘，</a:t>
                </a:r>
              </a:p>
              <a:p>
                <a:pPr indent="266700">
                  <a:lnSpc>
                    <a:spcPct val="150000"/>
                  </a:lnSpc>
                </a:pPr>
                <a14:m>
                  <m:oMathPara xmlns:m="http://schemas.openxmlformats.org/officeDocument/2006/math">
                    <m:oMathParaPr>
                      <m:jc m:val="centerGroup"/>
                    </m:oMathParaPr>
                    <m:oMath xmlns:m="http://schemas.openxmlformats.org/officeDocument/2006/math">
                      <m:sSup>
                        <m:sSupPr>
                          <m:ctrlPr>
                            <a:rPr lang="zh-CN" altLang="zh-CN" sz="1000" i="1" kern="100">
                              <a:effectLst/>
                              <a:latin typeface="Cambria Math" panose="02040503050406030204" pitchFamily="18" charset="0"/>
                              <a:ea typeface="Cambria Math" panose="02040503050406030204" pitchFamily="18" charset="0"/>
                            </a:rPr>
                          </m:ctrlPr>
                        </m:sSupPr>
                        <m:e>
                          <m:r>
                            <a:rPr lang="en-US" altLang="zh-CN" sz="1000" i="1" kern="100">
                              <a:effectLst/>
                              <a:latin typeface="Cambria Math" panose="02040503050406030204" pitchFamily="18" charset="0"/>
                              <a:ea typeface="宋体" panose="02010600030101010101" pitchFamily="2" charset="-122"/>
                            </a:rPr>
                            <m:t>𝐴</m:t>
                          </m:r>
                        </m:e>
                        <m:sup>
                          <m:r>
                            <a:rPr lang="en-US" altLang="zh-CN" sz="1000" i="1" kern="100">
                              <a:effectLst/>
                              <a:latin typeface="Cambria Math" panose="02040503050406030204" pitchFamily="18" charset="0"/>
                              <a:ea typeface="宋体" panose="02010600030101010101" pitchFamily="2" charset="-122"/>
                            </a:rPr>
                            <m:t>’</m:t>
                          </m:r>
                        </m:sup>
                      </m:sSup>
                      <m:r>
                        <a:rPr lang="en-US" altLang="zh-CN" sz="1000" i="1" kern="100">
                          <a:effectLst/>
                          <a:latin typeface="Cambria Math" panose="02040503050406030204" pitchFamily="18" charset="0"/>
                          <a:ea typeface="宋体" panose="02010600030101010101" pitchFamily="2" charset="-122"/>
                        </a:rPr>
                        <m:t>=</m:t>
                      </m:r>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2</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2</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  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r>
                        <a:rPr lang="en-US" altLang="zh-CN" sz="1000" i="1" kern="100">
                          <a:effectLst/>
                          <a:latin typeface="Cambria Math" panose="02040503050406030204" pitchFamily="18" charset="0"/>
                          <a:ea typeface="宋体" panose="02010600030101010101" pitchFamily="2" charset="-122"/>
                        </a:rPr>
                        <m:t>=</m:t>
                      </m:r>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3</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3</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oMath>
                  </m:oMathPara>
                </a14:m>
                <a:endParaRPr lang="en-US" altLang="zh-CN" sz="1000" kern="100" dirty="0">
                  <a:effectLst/>
                  <a:latin typeface="Times New Roman" panose="02020603050405020304" pitchFamily="18" charset="0"/>
                  <a:ea typeface="宋体" panose="02010600030101010101" pitchFamily="2" charset="-122"/>
                </a:endParaRPr>
              </a:p>
              <a:p>
                <a:pPr indent="266700">
                  <a:lnSpc>
                    <a:spcPct val="150000"/>
                  </a:lnSpc>
                </a:pPr>
                <a:endParaRPr lang="zh-CN" altLang="zh-CN" sz="1000" kern="100" dirty="0">
                  <a:effectLst/>
                  <a:latin typeface="Times New Roman" panose="02020603050405020304" pitchFamily="18" charset="0"/>
                  <a:ea typeface="宋体" panose="02010600030101010101" pitchFamily="2" charset="-122"/>
                </a:endParaRPr>
              </a:p>
              <a:p>
                <a:pPr indent="266700">
                  <a:lnSpc>
                    <a:spcPct val="150000"/>
                  </a:lnSpc>
                </a:pPr>
                <a:r>
                  <a:rPr lang="en-US" altLang="zh-CN" sz="1000" b="1" kern="100" dirty="0">
                    <a:solidFill>
                      <a:srgbClr val="FF0000"/>
                    </a:solidFill>
                    <a:effectLst/>
                    <a:latin typeface="宋体" panose="02010600030101010101" pitchFamily="2" charset="-122"/>
                    <a:ea typeface="宋体" panose="02010600030101010101" pitchFamily="2" charset="-122"/>
                  </a:rPr>
                  <a:t>{</a:t>
                </a:r>
                <a14:m>
                  <m:oMath xmlns:m="http://schemas.openxmlformats.org/officeDocument/2006/math">
                    <m:sSup>
                      <m:sSupPr>
                        <m:ctrlPr>
                          <a:rPr lang="zh-CN" altLang="zh-CN" sz="1000" b="1" i="1" kern="100">
                            <a:solidFill>
                              <a:srgbClr val="FF0000"/>
                            </a:solidFill>
                            <a:effectLst/>
                            <a:latin typeface="Cambria Math" panose="02040503050406030204" pitchFamily="18" charset="0"/>
                            <a:ea typeface="Cambria Math" panose="02040503050406030204" pitchFamily="18" charset="0"/>
                          </a:rPr>
                        </m:ctrlPr>
                      </m:sSupPr>
                      <m:e>
                        <m:r>
                          <a:rPr lang="en-US" altLang="zh-CN" sz="1000" b="1" i="1" kern="100">
                            <a:solidFill>
                              <a:srgbClr val="FF0000"/>
                            </a:solidFill>
                            <a:effectLst/>
                            <a:latin typeface="Cambria Math" panose="02040503050406030204" pitchFamily="18" charset="0"/>
                            <a:ea typeface="宋体" panose="02010600030101010101" pitchFamily="2" charset="-122"/>
                          </a:rPr>
                          <m:t>𝑨</m:t>
                        </m:r>
                      </m:e>
                      <m:sup>
                        <m:r>
                          <a:rPr lang="en-US" altLang="zh-CN" sz="1000" b="1" i="1" kern="100">
                            <a:solidFill>
                              <a:srgbClr val="FF0000"/>
                            </a:solidFill>
                            <a:effectLst/>
                            <a:latin typeface="Cambria Math" panose="02040503050406030204" pitchFamily="18" charset="0"/>
                            <a:ea typeface="宋体" panose="02010600030101010101" pitchFamily="2" charset="-122"/>
                          </a:rPr>
                          <m:t>‘</m:t>
                        </m:r>
                        <m:r>
                          <a:rPr lang="en-US" altLang="zh-CN" sz="1000" b="1" kern="100">
                            <a:solidFill>
                              <a:srgbClr val="FF0000"/>
                            </a:solidFill>
                            <a:effectLst/>
                            <a:latin typeface="Cambria Math" panose="02040503050406030204" pitchFamily="18" charset="0"/>
                            <a:ea typeface="宋体" panose="02010600030101010101" pitchFamily="2" charset="-122"/>
                          </a:rPr>
                          <m:t>’</m:t>
                        </m:r>
                      </m:sup>
                    </m:sSup>
                  </m:oMath>
                </a14:m>
                <a:r>
                  <a:rPr lang="en-US" altLang="zh-CN" sz="1000" b="1" kern="100" dirty="0">
                    <a:solidFill>
                      <a:srgbClr val="FF0000"/>
                    </a:solidFill>
                    <a:effectLst/>
                    <a:latin typeface="宋体" panose="02010600030101010101" pitchFamily="2" charset="-122"/>
                    <a:ea typeface="宋体" panose="02010600030101010101" pitchFamily="2" charset="-122"/>
                  </a:rPr>
                  <a:t>}</a:t>
                </a:r>
                <a:r>
                  <a:rPr lang="zh-CN" altLang="zh-CN" sz="1000" b="1" kern="100" dirty="0">
                    <a:solidFill>
                      <a:srgbClr val="FF0000"/>
                    </a:solidFill>
                    <a:effectLst/>
                    <a:latin typeface="Times New Roman" panose="02020603050405020304" pitchFamily="18" charset="0"/>
                    <a:ea typeface="宋体" panose="02010600030101010101" pitchFamily="2" charset="-122"/>
                  </a:rPr>
                  <a:t>坐标系是动坐标系</a:t>
                </a:r>
                <a:r>
                  <a:rPr lang="en-US" altLang="zh-CN" sz="1000" b="1" kern="100" dirty="0">
                    <a:solidFill>
                      <a:srgbClr val="FF0000"/>
                    </a:solidFill>
                    <a:effectLst/>
                    <a:latin typeface="Times New Roman" panose="02020603050405020304" pitchFamily="18" charset="0"/>
                    <a:ea typeface="宋体" panose="02010600030101010101" pitchFamily="2" charset="-122"/>
                  </a:rPr>
                  <a:t>{A}</a:t>
                </a:r>
                <a:r>
                  <a:rPr lang="zh-CN" altLang="zh-CN" sz="1000" b="1" kern="100" dirty="0">
                    <a:solidFill>
                      <a:srgbClr val="FF0000"/>
                    </a:solidFill>
                    <a:effectLst/>
                    <a:latin typeface="Times New Roman" panose="02020603050405020304" pitchFamily="18" charset="0"/>
                    <a:ea typeface="宋体" panose="02010600030101010101" pitchFamily="2" charset="-122"/>
                  </a:rPr>
                  <a:t>沿自身坐标系平移变换得到，因此算子右乘，</a:t>
                </a:r>
              </a:p>
              <a:p>
                <a:pPr indent="266700">
                  <a:lnSpc>
                    <a:spcPct val="150000"/>
                  </a:lnSpc>
                </a:pPr>
                <a14:m>
                  <m:oMathPara xmlns:m="http://schemas.openxmlformats.org/officeDocument/2006/math">
                    <m:oMathParaPr>
                      <m:jc m:val="centerGroup"/>
                    </m:oMathParaPr>
                    <m:oMath xmlns:m="http://schemas.openxmlformats.org/officeDocument/2006/math">
                      <m:sSup>
                        <m:sSupPr>
                          <m:ctrlPr>
                            <a:rPr lang="zh-CN" altLang="zh-CN" sz="1000" i="1" kern="100">
                              <a:effectLst/>
                              <a:latin typeface="Cambria Math" panose="02040503050406030204" pitchFamily="18" charset="0"/>
                              <a:ea typeface="Cambria Math" panose="02040503050406030204" pitchFamily="18" charset="0"/>
                            </a:rPr>
                          </m:ctrlPr>
                        </m:sSupPr>
                        <m:e>
                          <m:r>
                            <a:rPr lang="en-US" altLang="zh-CN" sz="1000" i="1" kern="100">
                              <a:effectLst/>
                              <a:latin typeface="Cambria Math" panose="02040503050406030204" pitchFamily="18" charset="0"/>
                              <a:ea typeface="宋体" panose="02010600030101010101" pitchFamily="2" charset="-122"/>
                            </a:rPr>
                            <m:t>𝐴</m:t>
                          </m:r>
                        </m:e>
                        <m:sup>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m:t>
                          </m:r>
                        </m:sup>
                      </m:sSup>
                      <m:r>
                        <a:rPr lang="en-US" altLang="zh-CN" sz="1000" i="1" kern="100">
                          <a:effectLst/>
                          <a:latin typeface="Cambria Math" panose="02040503050406030204" pitchFamily="18" charset="0"/>
                          <a:ea typeface="宋体" panose="02010600030101010101" pitchFamily="2" charset="-122"/>
                        </a:rPr>
                        <m:t>=</m:t>
                      </m:r>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  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2</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2</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r>
                        <a:rPr lang="en-US" altLang="zh-CN" sz="1000" i="1" kern="100">
                          <a:effectLst/>
                          <a:latin typeface="Cambria Math" panose="02040503050406030204" pitchFamily="18" charset="0"/>
                          <a:ea typeface="宋体" panose="02010600030101010101" pitchFamily="2" charset="-122"/>
                        </a:rPr>
                        <m:t>=</m:t>
                      </m:r>
                      <m:d>
                        <m:dPr>
                          <m:begChr m:val="["/>
                          <m:endChr m:val="]"/>
                          <m:ctrlPr>
                            <a:rPr lang="zh-CN" altLang="zh-CN" sz="1000" i="1" kern="100">
                              <a:effectLst/>
                              <a:latin typeface="Cambria Math" panose="02040503050406030204" pitchFamily="18" charset="0"/>
                              <a:ea typeface="Cambria Math" panose="02040503050406030204" pitchFamily="18" charset="0"/>
                            </a:rPr>
                          </m:ctrlPr>
                        </m:dP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2</m:t>
                                                  </m:r>
                                                </m:e>
                                              </m:mr>
                                            </m:m>
                                          </m:e>
                                        </m:mr>
                                      </m:m>
                                    </m:e>
                                  </m:mr>
                                </m:m>
                              </m:e>
                            </m:mr>
                            <m:mr>
                              <m:e>
                                <m:m>
                                  <m:mPr>
                                    <m:mcs>
                                      <m:mc>
                                        <m:mcPr>
                                          <m:count m:val="1"/>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−1</m:t>
                                                  </m:r>
                                                </m:e>
                                                <m:e>
                                                  <m:r>
                                                    <a:rPr lang="en-US" altLang="zh-CN" sz="1000" i="1" kern="100">
                                                      <a:effectLst/>
                                                      <a:latin typeface="Cambria Math" panose="02040503050406030204" pitchFamily="18" charset="0"/>
                                                      <a:ea typeface="宋体" panose="02010600030101010101" pitchFamily="2" charset="-122"/>
                                                    </a:rPr>
                                                    <m:t>−</m:t>
                                                  </m:r>
                                                  <m:r>
                                                    <a:rPr lang="en-US" altLang="zh-CN" sz="1000" kern="100">
                                                      <a:effectLst/>
                                                      <a:latin typeface="Cambria Math" panose="02040503050406030204" pitchFamily="18" charset="0"/>
                                                      <a:ea typeface="宋体" panose="02010600030101010101" pitchFamily="2" charset="-122"/>
                                                    </a:rPr>
                                                    <m:t>1</m:t>
                                                  </m:r>
                                                </m:e>
                                              </m:mr>
                                            </m:m>
                                          </m:e>
                                        </m:mr>
                                      </m:m>
                                    </m:e>
                                  </m:m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0</m:t>
                                                  </m:r>
                                                </m:e>
                                              </m:mr>
                                            </m:m>
                                          </m:e>
                                          <m:e>
                                            <m:m>
                                              <m:mPr>
                                                <m:mcs>
                                                  <m:mc>
                                                    <m:mcPr>
                                                      <m:count m:val="2"/>
                                                      <m:mcJc m:val="center"/>
                                                    </m:mcPr>
                                                  </m:mc>
                                                </m:mcs>
                                                <m:ctrlPr>
                                                  <a:rPr lang="zh-CN" altLang="zh-CN" sz="1000" i="1" kern="100">
                                                    <a:effectLst/>
                                                    <a:latin typeface="Cambria Math" panose="02040503050406030204" pitchFamily="18" charset="0"/>
                                                    <a:ea typeface="Cambria Math" panose="02040503050406030204" pitchFamily="18" charset="0"/>
                                                  </a:rPr>
                                                </m:ctrlPr>
                                              </m:mPr>
                                              <m:mr>
                                                <m:e>
                                                  <m:r>
                                                    <a:rPr lang="en-US" altLang="zh-CN" sz="1000" i="1" kern="100">
                                                      <a:effectLst/>
                                                      <a:latin typeface="Cambria Math" panose="02040503050406030204" pitchFamily="18" charset="0"/>
                                                      <a:ea typeface="宋体" panose="02010600030101010101" pitchFamily="2" charset="-122"/>
                                                    </a:rPr>
                                                    <m:t>0</m:t>
                                                  </m:r>
                                                </m:e>
                                                <m:e>
                                                  <m:r>
                                                    <a:rPr lang="en-US" altLang="zh-CN" sz="1000" i="1" kern="100">
                                                      <a:effectLst/>
                                                      <a:latin typeface="Cambria Math" panose="02040503050406030204" pitchFamily="18" charset="0"/>
                                                      <a:ea typeface="宋体" panose="02010600030101010101" pitchFamily="2" charset="-122"/>
                                                    </a:rPr>
                                                    <m:t>1</m:t>
                                                  </m:r>
                                                </m:e>
                                              </m:mr>
                                            </m:m>
                                          </m:e>
                                        </m:mr>
                                      </m:m>
                                    </m:e>
                                  </m:mr>
                                </m:m>
                              </m:e>
                            </m:mr>
                          </m:m>
                        </m:e>
                      </m:d>
                    </m:oMath>
                  </m:oMathPara>
                </a14:m>
                <a:endParaRPr lang="zh-CN" altLang="zh-CN" sz="1000" kern="100" dirty="0">
                  <a:effectLst/>
                  <a:latin typeface="Times New Roman" panose="02020603050405020304" pitchFamily="18" charset="0"/>
                  <a:ea typeface="宋体" panose="02010600030101010101" pitchFamily="2" charset="-122"/>
                </a:endParaRPr>
              </a:p>
            </p:txBody>
          </p:sp>
        </mc:Choice>
        <mc:Fallback xmlns="">
          <p:sp>
            <p:nvSpPr>
              <p:cNvPr id="5" name="矩形 4">
                <a:extLst>
                  <a:ext uri="{FF2B5EF4-FFF2-40B4-BE49-F238E27FC236}">
                    <a16:creationId xmlns:a16="http://schemas.microsoft.com/office/drawing/2014/main" id="{861BD024-E018-48AA-A763-DD362302DC32}"/>
                  </a:ext>
                </a:extLst>
              </p:cNvPr>
              <p:cNvSpPr>
                <a:spLocks noRot="1" noChangeAspect="1" noMove="1" noResize="1" noEditPoints="1" noAdjustHandles="1" noChangeArrowheads="1" noChangeShapeType="1" noTextEdit="1"/>
              </p:cNvSpPr>
              <p:nvPr/>
            </p:nvSpPr>
            <p:spPr>
              <a:xfrm>
                <a:off x="4219731" y="2247688"/>
                <a:ext cx="4759377" cy="2505942"/>
              </a:xfrm>
              <a:prstGeom prst="rect">
                <a:avLst/>
              </a:prstGeom>
              <a:blipFill>
                <a:blip r:embed="rId4"/>
                <a:stretch>
                  <a:fillRect/>
                </a:stretch>
              </a:blipFill>
            </p:spPr>
            <p:txBody>
              <a:bodyPr/>
              <a:lstStyle/>
              <a:p>
                <a:r>
                  <a:rPr lang="zh-CN" altLang="en-US">
                    <a:noFill/>
                  </a:rPr>
                  <a:t> </a:t>
                </a:r>
              </a:p>
            </p:txBody>
          </p:sp>
        </mc:Fallback>
      </mc:AlternateContent>
      <p:sp>
        <p:nvSpPr>
          <p:cNvPr id="6" name="日期占位符 8">
            <a:extLst>
              <a:ext uri="{FF2B5EF4-FFF2-40B4-BE49-F238E27FC236}">
                <a16:creationId xmlns:a16="http://schemas.microsoft.com/office/drawing/2014/main" id="{3B3B3248-DE9A-4349-9827-BA3D4075D10B}"/>
              </a:ext>
            </a:extLst>
          </p:cNvPr>
          <p:cNvSpPr>
            <a:spLocks noGrp="1"/>
          </p:cNvSpPr>
          <p:nvPr>
            <p:ph type="dt" sz="half" idx="10"/>
          </p:nvPr>
        </p:nvSpPr>
        <p:spPr>
          <a:xfrm>
            <a:off x="768097" y="4853028"/>
            <a:ext cx="1615607" cy="205740"/>
          </a:xfrm>
        </p:spPr>
        <p:txBody>
          <a:bodyPr/>
          <a:lstStyle/>
          <a:p>
            <a:fld id="{27271748-D53C-41F9-B281-304D37139BC5}" type="datetime1">
              <a:rPr lang="en-US" altLang="zh-CN" smtClean="0"/>
              <a:t>7/4/2024</a:t>
            </a:fld>
            <a:endParaRPr lang="zh-CN" altLang="en-US" dirty="0"/>
          </a:p>
        </p:txBody>
      </p:sp>
    </p:spTree>
    <p:extLst>
      <p:ext uri="{BB962C8B-B14F-4D97-AF65-F5344CB8AC3E}">
        <p14:creationId xmlns:p14="http://schemas.microsoft.com/office/powerpoint/2010/main" val="32836548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bwMode="auto">
        <a:noFill/>
        <a:ln>
          <a:noFill/>
        </a:ln>
      </a:spPr>
      <a:bodyPr lIns="68574" tIns="34288" rIns="68574" bIns="34288" anchor="b"/>
      <a:lstStyle>
        <a:defPPr algn="ctr" defTabSz="914400" fontAlgn="base">
          <a:lnSpc>
            <a:spcPct val="200000"/>
          </a:lnSpc>
          <a:spcBef>
            <a:spcPct val="0"/>
          </a:spcBef>
          <a:spcAft>
            <a:spcPct val="0"/>
          </a:spcAft>
          <a:defRPr sz="3600"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1821</TotalTime>
  <Words>1833</Words>
  <Application>Microsoft Office PowerPoint</Application>
  <PresentationFormat>全屏显示(16:9)</PresentationFormat>
  <Paragraphs>126</Paragraphs>
  <Slides>21</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34" baseType="lpstr">
      <vt:lpstr>等线</vt:lpstr>
      <vt:lpstr>仿宋</vt:lpstr>
      <vt:lpstr>宋体</vt:lpstr>
      <vt:lpstr>微软雅黑</vt:lpstr>
      <vt:lpstr>Calibri</vt:lpstr>
      <vt:lpstr>Cambria Math</vt:lpstr>
      <vt:lpstr>Times New Roman</vt:lpstr>
      <vt:lpstr>Tw Cen MT</vt:lpstr>
      <vt:lpstr>Tw Cen MT Condensed</vt:lpstr>
      <vt:lpstr>Wingdings</vt:lpstr>
      <vt:lpstr>Wingdings 3</vt:lpstr>
      <vt:lpstr>积分</vt:lpstr>
      <vt:lpstr>Visio</vt:lpstr>
      <vt:lpstr>PowerPoint 演示文稿</vt:lpstr>
      <vt:lpstr>PowerPoint 演示文稿</vt:lpstr>
      <vt:lpstr>单元一 工业机器人运动学基础</vt:lpstr>
      <vt:lpstr>单元一 工业机器人运动学基础</vt:lpstr>
      <vt:lpstr>单元一 工业机器人运动学基础</vt:lpstr>
      <vt:lpstr>单元一 工业机器人运动学基础</vt:lpstr>
      <vt:lpstr>PowerPoint 演示文稿</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单元一 工业机器人运动学基础</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张爱红</dc:creator>
  <cp:keywords>www.1ppt.com</cp:keywords>
  <cp:lastModifiedBy>zhangah</cp:lastModifiedBy>
  <cp:revision>221</cp:revision>
  <cp:lastPrinted>2019-11-15T04:16:00Z</cp:lastPrinted>
  <dcterms:created xsi:type="dcterms:W3CDTF">2016-11-13T10:40:00Z</dcterms:created>
  <dcterms:modified xsi:type="dcterms:W3CDTF">2024-07-04T14:22:36Z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D531F706125F41F88F764CD171A90F58</vt:lpwstr>
  </property>
  <property fmtid="{D5CDD505-2E9C-101B-9397-08002B2CF9AE}" pid="3" name="KSOProductBuildVer">
    <vt:lpwstr>2052-11.1.0.10463</vt:lpwstr>
  </property>
</Properties>
</file>